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embeddedFontLst>
    <p:embeddedFont>
      <p:font typeface="Anton"/>
      <p:regular r:id="rId84"/>
    </p:embeddedFont>
    <p:embeddedFont>
      <p:font typeface="Lato"/>
      <p:regular r:id="rId85"/>
      <p:bold r:id="rId86"/>
      <p:italic r:id="rId87"/>
      <p:boldItalic r:id="rId88"/>
    </p:embeddedFont>
    <p:embeddedFont>
      <p:font typeface="Lato Light"/>
      <p:regular r:id="rId89"/>
      <p:bold r:id="rId90"/>
      <p:italic r:id="rId91"/>
      <p:boldItalic r:id="rId92"/>
    </p:embeddedFont>
    <p:embeddedFont>
      <p:font typeface="Helvetica Neue"/>
      <p:regular r:id="rId93"/>
      <p:bold r:id="rId94"/>
      <p:italic r:id="rId95"/>
      <p:boldItalic r:id="rId96"/>
    </p:embeddedFont>
    <p:embeddedFont>
      <p:font typeface="Helvetica Neue Light"/>
      <p:regular r:id="rId97"/>
      <p:bold r:id="rId98"/>
      <p:italic r:id="rId99"/>
      <p:boldItalic r:id="rId100"/>
    </p:embeddedFont>
    <p:embeddedFont>
      <p:font typeface="Roboto Mono"/>
      <p:regular r:id="rId101"/>
      <p:bold r:id="rId102"/>
      <p:italic r:id="rId103"/>
      <p:boldItalic r:id="rId104"/>
    </p:embeddedFont>
    <p:embeddedFont>
      <p:font typeface="DM Sans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7639C4-9CBC-46D7-A949-9F037DEA9BCC}">
  <a:tblStyle styleId="{C07639C4-9CBC-46D7-A949-9F037DEA9BC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78D6D92-ECCE-4B94-A009-2FD46DB70E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DMSans-italic.fntdata"/><Relationship Id="rId106" Type="http://schemas.openxmlformats.org/officeDocument/2006/relationships/font" Target="fonts/DMSans-bold.fntdata"/><Relationship Id="rId105" Type="http://schemas.openxmlformats.org/officeDocument/2006/relationships/font" Target="fonts/DMSans-regular.fntdata"/><Relationship Id="rId104" Type="http://schemas.openxmlformats.org/officeDocument/2006/relationships/font" Target="fonts/RobotoMono-boldItalic.fntdata"/><Relationship Id="rId108" Type="http://schemas.openxmlformats.org/officeDocument/2006/relationships/font" Target="fonts/DMSans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ono-italic.fntdata"/><Relationship Id="rId102" Type="http://schemas.openxmlformats.org/officeDocument/2006/relationships/font" Target="fonts/RobotoMono-bold.fntdata"/><Relationship Id="rId101" Type="http://schemas.openxmlformats.org/officeDocument/2006/relationships/font" Target="fonts/RobotoMono-regular.fntdata"/><Relationship Id="rId100" Type="http://schemas.openxmlformats.org/officeDocument/2006/relationships/font" Target="fonts/HelveticaNeueLight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HelveticaNeue-italic.fntdata"/><Relationship Id="rId94" Type="http://schemas.openxmlformats.org/officeDocument/2006/relationships/font" Target="fonts/HelveticaNeue-bold.fntdata"/><Relationship Id="rId97" Type="http://schemas.openxmlformats.org/officeDocument/2006/relationships/font" Target="fonts/HelveticaNeueLight-regular.fntdata"/><Relationship Id="rId96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99" Type="http://schemas.openxmlformats.org/officeDocument/2006/relationships/font" Target="fonts/HelveticaNeueLight-italic.fntdata"/><Relationship Id="rId10" Type="http://schemas.openxmlformats.org/officeDocument/2006/relationships/slide" Target="slides/slide5.xml"/><Relationship Id="rId98" Type="http://schemas.openxmlformats.org/officeDocument/2006/relationships/font" Target="fonts/HelveticaNeue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LatoLight-italic.fntdata"/><Relationship Id="rId90" Type="http://schemas.openxmlformats.org/officeDocument/2006/relationships/font" Target="fonts/LatoLight-bold.fntdata"/><Relationship Id="rId93" Type="http://schemas.openxmlformats.org/officeDocument/2006/relationships/font" Target="fonts/HelveticaNeue-regular.fntdata"/><Relationship Id="rId92" Type="http://schemas.openxmlformats.org/officeDocument/2006/relationships/font" Target="fonts/Lato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Anton-regular.fntdata"/><Relationship Id="rId83" Type="http://schemas.openxmlformats.org/officeDocument/2006/relationships/slide" Target="slides/slide78.xml"/><Relationship Id="rId86" Type="http://schemas.openxmlformats.org/officeDocument/2006/relationships/font" Target="fonts/Lato-bold.fntdata"/><Relationship Id="rId85" Type="http://schemas.openxmlformats.org/officeDocument/2006/relationships/font" Target="fonts/Lato-regular.fntdata"/><Relationship Id="rId88" Type="http://schemas.openxmlformats.org/officeDocument/2006/relationships/font" Target="fonts/Lato-boldItalic.fntdata"/><Relationship Id="rId87" Type="http://schemas.openxmlformats.org/officeDocument/2006/relationships/font" Target="fonts/Lato-italic.fntdata"/><Relationship Id="rId89" Type="http://schemas.openxmlformats.org/officeDocument/2006/relationships/font" Target="fonts/LatoLight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details/ae3dd43c-5b72-49a8-9f91-86e4c3ac921a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7497d90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7497d90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3a19a44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a3a19a44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a3a19a44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a3a19a44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a3a19a44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a3a19a44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79e7e2f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79e7e2f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b2375f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7b2375f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a3a19a44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a3a19a44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a3a19a44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a3a19a44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7b2375f2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7b2375f2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7b2375f2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7b2375f2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7b2375f2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7b2375f2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7497d9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7497d9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Temario del curso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Se muestra al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inicio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clase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Tiene un aspecto similar a un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calendario.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Resume rápidamente: título de la clase, número y contenidos que abarca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Guía rápida tanto para docentes, como para estudiantes.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Para mayor ubicación en el curso, también muestra en un tamaño más pequeño lo sucedido la clase anterior y la siguiente.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colocan los temas de la clase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deben enlazarse a la diapositiva correspondiente.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a3a19a44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a3a19a44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a3a19a44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a3a19a44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b2375f2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7b2375f2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7b2375f2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7b2375f2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7b2375f2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7b2375f2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a3a19a44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a3a19a44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a3a19a44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a3a19a44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7b2375f2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7b2375f2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7b2375f2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7b2375f2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a3a19a44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a3a19a44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7497d90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7497d90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a3a19a44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a3a19a44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a3a19a44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a3a19a44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7b2375f2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7b2375f2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7b2375f2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7b2375f2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7b2375f2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7b2375f2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a3a19a44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a3a19a44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a3a19a44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a3a19a44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a3a19a44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a3a19a44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a3a19a44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a3a19a44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7b2375f2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27b2375f2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7497d90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7497d90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7b2375f2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7b2375f2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a3a19a442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a3a19a44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a3a19a442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a3a19a442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7b2375f29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7b2375f2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7b2375f29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7b2375f29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fb827b91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fb827b91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7b2375f29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7b2375f2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7b2375f2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27b2375f2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0a3a19a442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0a3a19a442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a3a19a442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a3a19a442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7497d90e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7497d90e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https://create.kahoot.it/details/ae3dd43c-5b72-49a8-9f91-86e4c3ac921a</a:t>
            </a:r>
            <a:r>
              <a:rPr lang="es">
                <a:solidFill>
                  <a:schemeClr val="dk1"/>
                </a:solidFill>
              </a:rPr>
              <a:t> ¡Recuerda ingresar con la cuenta premium de Coder!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b890018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b890018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b890018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b890018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a3a19a44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0a3a19a44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a3a19a442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a3a19a44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a3a19a442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a3a19a442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b890018a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b890018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a3a19a442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a3a19a442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0a3a19a442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0a3a19a442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a3a19a442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a3a19a442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b890018a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1b890018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7497d90e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7497d90e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a3a19a442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0a3a19a44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0a3a19a44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0a3a19a44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Aquí, real e imag son propiedades de x que muestran su parte real y su parte imaginaria.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otra parte, el ejemplo de la sección anterior nos muestra la forma de trabajar con punteros (pointers). A diferencia de otros lenguajes donde las variables se comportan como contenedores de datos, las variables en Python son punteros. Esto significa que no contienen un valor, sino que apuntan a un dato que se encuentra en la memoria. De esta forma, si asignamos una variable a otra (y = x), simplemente le estamos diciendo a ambas que apunten al mismo dato (la lista [1, 2, 3]). En su forma más específica, la operación “=” realiza la conexión entre el puntero y el dato. En cambio, la aplicación de métodos (por ejemplo append()) cambia el dato de destino.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diferencia es sutil y en la práctica no afecta el trabajo de Data Science. No obstante trae mejoras sustanciales en la performance y es importante tenerla en cuenta para no cometer errores en la programación.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0a3a19a442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0a3a19a442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a3a19a442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a3a19a442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Aquí, real e imag son propiedades de x que muestran su parte real y su parte imaginaria.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otra parte, el ejemplo de la sección anterior nos muestra la forma de trabajar con punteros (pointers). A diferencia de otros lenguajes donde las variables se comportan como contenedores de datos, las variables en Python son punteros. Esto significa que no contienen un valor, sino que apuntan a un dato que se encuentra en la memoria. De esta forma, si asignamos una variable a otra (y = x), simplemente le estamos diciendo a ambas que apunten al mismo dato (la lista [1, 2, 3]). En su forma más específica, la operación “=” realiza la conexión entre el puntero y el dato. En cambio, la aplicación de métodos (por ejemplo append()) cambia el dato de destino.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diferencia es sutil y en la práctica no afecta el trabajo de Data Science. No obstante trae mejoras sustanciales en la performance y es importante tenerla en cuenta para no cometer errores en la programación.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0a3a19a442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0a3a19a442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Aquí, real e imag son propiedades de x que muestran su parte real y su parte imaginaria.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otra parte, el ejemplo de la sección anterior nos muestra la forma de trabajar con punteros (pointers). A diferencia de otros lenguajes donde las variables se comportan como contenedores de datos, las variables en Python son punteros. Esto significa que no contienen un valor, sino que apuntan a un dato que se encuentra en la memoria. De esta forma, si asignamos una variable a otra (y = x), simplemente le estamos diciendo a ambas que apunten al mismo dato (la lista [1, 2, 3]). En su forma más específica, la operación “=” realiza la conexión entre el puntero y el dato. En cambio, la aplicación de métodos (por ejemplo append()) cambia el dato de destino.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diferencia es sutil y en la práctica no afecta el trabajo de Data Science. No obstante trae mejoras sustanciales en la performance y es importante tenerla en cuenta para no cometer errores en la programación.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0a3a19a442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0a3a19a442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Aquí, real e imag son propiedades de x que muestran su parte real y su parte imaginaria.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otra parte, el ejemplo de la sección anterior nos muestra la forma de trabajar con punteros (pointers). A diferencia de otros lenguajes donde las variables se comportan como contenedores de datos, las variables en Python son punteros. Esto significa que no contienen un valor, sino que apuntan a un dato que se encuentra en la memoria. De esta forma, si asignamos una variable a otra (y = x), simplemente le estamos diciendo a ambas que apunten al mismo dato (la lista [1, 2, 3]). En su forma más específica, la operación “=” realiza la conexión entre el puntero y el dato. En cambio, la aplicación de métodos (por ejemplo append()) cambia el dato de destino.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diferencia es sutil y en la práctica no afecta el trabajo de Data Science. No obstante trae mejoras sustanciales en la performance y es importante tenerla en cuenta para no cometer errores en la programación.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b890018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b890018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a3a19a44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0a3a19a44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0a3a19a442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0a3a19a442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0a3a19a442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0a3a19a442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7497d90e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7497d90e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b890018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1b890018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b890018a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b890018a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b890018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1b890018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27b2375f2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27b2375f2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7b2375f29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7b2375f2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7b2375f29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27b2375f29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27b2375f2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27b2375f2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0a3a19a442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0a3a19a442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a3a19a442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a3a19a442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7497d90e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7497d90e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a3a19a44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a3a19a4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numpy.org/gallery/team.html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47.png"/><Relationship Id="rId7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/>
        </p:nvSpPr>
        <p:spPr>
          <a:xfrm>
            <a:off x="1461300" y="2252975"/>
            <a:ext cx="622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Programación con arrays: introducción a NumPy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" name="Google Shape;71;p2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05.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520850" y="586275"/>
            <a:ext cx="5944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Recall: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 list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466950" y="1480525"/>
            <a:ext cx="39693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Anteriormente trabajamos con estructuras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nos permitían almacenar datos ordenados de distinto tipo.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Siempre mantenían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orden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 sus elementos</a:t>
            </a:r>
            <a:br>
              <a:rPr lang="es" sz="1350">
                <a:latin typeface="DM Sans"/>
                <a:ea typeface="DM Sans"/>
                <a:cs typeface="DM Sans"/>
                <a:sym typeface="DM Sans"/>
              </a:rPr>
            </a:b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Eran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mutables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4733050" y="3050000"/>
            <a:ext cx="21717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 = </a:t>
            </a:r>
            <a:r>
              <a:rPr lang="es" sz="1200">
                <a:solidFill>
                  <a:srgbClr val="3CEFAB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(range(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127" y="3721413"/>
            <a:ext cx="4089824" cy="4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 flipH="1">
            <a:off x="3611325" y="367157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4850" y="125704"/>
            <a:ext cx="694750" cy="6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/>
        </p:nvSpPr>
        <p:spPr>
          <a:xfrm>
            <a:off x="660000" y="886025"/>
            <a:ext cx="5944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Recall: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 tuple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461600" y="2065975"/>
            <a:ext cx="30462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Trabajamos también con las estructuras tuple.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igual que las listas, siempre mantenían el orden de sus elementos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Eran inmutables. Una vez inicializadas, no era posible reasignar elementos.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272050" y="2374125"/>
            <a:ext cx="21717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 = </a:t>
            </a:r>
            <a:r>
              <a:rPr lang="es" sz="1200">
                <a:solidFill>
                  <a:srgbClr val="3CEFAB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(range(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 flipH="1" rot="5400000">
            <a:off x="6073500" y="32501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954" y="3838913"/>
            <a:ext cx="3933892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4850" y="125704"/>
            <a:ext cx="694750" cy="6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/>
        </p:nvSpPr>
        <p:spPr>
          <a:xfrm>
            <a:off x="852150" y="23617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1919850" y="127392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Sin embargo… 🧐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943050" y="19936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</a:t>
            </a:r>
            <a: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Estas estructuras </a:t>
            </a:r>
            <a:r>
              <a:rPr b="1" lang="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llegan a cubrir</a:t>
            </a:r>
            <a: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necesidades del Data Scientist!  </a:t>
            </a:r>
            <a:endParaRPr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Numpy y</a:t>
            </a: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 ndarrays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73350" y="162610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PROBANDO ESTRUCTURAS EN PYTHON</a:t>
            </a:r>
            <a:endParaRPr sz="2500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5" name="Google Shape;205;p3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06" name="Google Shape;206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7" name="Google Shape;207;p34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34"/>
          <p:cNvSpPr txBox="1"/>
          <p:nvPr/>
        </p:nvSpPr>
        <p:spPr>
          <a:xfrm>
            <a:off x="473350" y="21955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Deberán resolver en grupo dos problemas reales, utilizando las estructuras aprendidas de programación en Python en una notebook.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/>
        </p:nvSpPr>
        <p:spPr>
          <a:xfrm>
            <a:off x="880125" y="282150"/>
            <a:ext cx="5944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ntroducción al uso del paquete numpy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4328300" y="1826525"/>
            <a:ext cx="3801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NumPy es un proyecto de código abierto que tiene como objetivo permitir la computación numérica con Python. Fue creado en 2005, basándose en el trabajo inicial de las bibliotecas Numeric y Numarray.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NumPy siempre será un software 100% de código abierto, de uso gratuito para todos y publicado bajo los términos liberales de la licencia BSD modificada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267000" y="4089125"/>
            <a:ext cx="322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50">
                <a:latin typeface="DM Sans"/>
                <a:ea typeface="DM Sans"/>
                <a:cs typeface="DM Sans"/>
                <a:sym typeface="DM Sans"/>
              </a:rPr>
              <a:t>Equipo creador:</a:t>
            </a:r>
            <a:endParaRPr i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https://numpy.org/gallery/team.html</a:t>
            </a:r>
            <a:endParaRPr i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250" y="1415750"/>
            <a:ext cx="2748701" cy="1088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5"/>
          <p:cNvCxnSpPr/>
          <p:nvPr/>
        </p:nvCxnSpPr>
        <p:spPr>
          <a:xfrm>
            <a:off x="675825" y="2468525"/>
            <a:ext cx="0" cy="20547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5"/>
          <p:cNvCxnSpPr/>
          <p:nvPr/>
        </p:nvCxnSpPr>
        <p:spPr>
          <a:xfrm>
            <a:off x="689250" y="4509800"/>
            <a:ext cx="873000" cy="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5"/>
          <p:cNvCxnSpPr/>
          <p:nvPr/>
        </p:nvCxnSpPr>
        <p:spPr>
          <a:xfrm>
            <a:off x="689250" y="3869050"/>
            <a:ext cx="873000" cy="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5"/>
          <p:cNvCxnSpPr/>
          <p:nvPr/>
        </p:nvCxnSpPr>
        <p:spPr>
          <a:xfrm>
            <a:off x="689250" y="3228300"/>
            <a:ext cx="873000" cy="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5"/>
          <p:cNvCxnSpPr/>
          <p:nvPr/>
        </p:nvCxnSpPr>
        <p:spPr>
          <a:xfrm>
            <a:off x="1781925" y="2330500"/>
            <a:ext cx="87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5"/>
          <p:cNvCxnSpPr/>
          <p:nvPr/>
        </p:nvCxnSpPr>
        <p:spPr>
          <a:xfrm>
            <a:off x="2834100" y="2330500"/>
            <a:ext cx="53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5"/>
          <p:cNvSpPr/>
          <p:nvPr/>
        </p:nvSpPr>
        <p:spPr>
          <a:xfrm>
            <a:off x="1459100" y="2915300"/>
            <a:ext cx="2282700" cy="444900"/>
          </a:xfrm>
          <a:prstGeom prst="roundRect">
            <a:avLst>
              <a:gd fmla="val 16667" name="adj"/>
            </a:avLst>
          </a:prstGeom>
          <a:solidFill>
            <a:srgbClr val="4285F4">
              <a:alpha val="91960"/>
            </a:srgbClr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Potente estructura de datos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1459200" y="3553200"/>
            <a:ext cx="2282700" cy="577500"/>
          </a:xfrm>
          <a:prstGeom prst="roundRect">
            <a:avLst>
              <a:gd fmla="val 16667" name="adj"/>
            </a:avLst>
          </a:prstGeom>
          <a:solidFill>
            <a:srgbClr val="4285F4">
              <a:alpha val="91960"/>
            </a:srgbClr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Implementa matrices y matrices multidimensionales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1459100" y="4202950"/>
            <a:ext cx="2282700" cy="691800"/>
          </a:xfrm>
          <a:prstGeom prst="roundRect">
            <a:avLst>
              <a:gd fmla="val 16667" name="adj"/>
            </a:avLst>
          </a:prstGeom>
          <a:solidFill>
            <a:srgbClr val="4285F4">
              <a:alpha val="91960"/>
            </a:srgbClr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Estructuras que garantizan cálculos eficientes con matrices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1763825" y="2330500"/>
            <a:ext cx="1033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NUMerical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2797625" y="2330500"/>
            <a:ext cx="873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/>
        </p:nvSpPr>
        <p:spPr>
          <a:xfrm>
            <a:off x="653975" y="514350"/>
            <a:ext cx="7140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array como estructura de datos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509550" y="1943275"/>
            <a:ext cx="39624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Extenderemos la aplicación de estos tipos de estructura de datos, agregando el tipo de dato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array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Tanto array como list sirven para guardar conjuntos de datos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ordenados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memoria.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4572000" y="1943275"/>
            <a:ext cx="34251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Mientras que el tipo de dato list puede guardar datos de diferentes tipos, el tipo de dato array guarda datos de 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único tipo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le permite ser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 eficiente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especialmente al trabajar con conjuntos de datos grandes.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/>
        </p:nvSpPr>
        <p:spPr>
          <a:xfrm>
            <a:off x="653975" y="514350"/>
            <a:ext cx="7140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array como estructura de datos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509550" y="1943275"/>
            <a:ext cx="2751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np.arrays pueden ser de diferentes dimensiones : 1D (vectores), 2D (matrices), 3D (tensores)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650" y="1427738"/>
            <a:ext cx="57150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ndarrays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/>
        </p:nvSpPr>
        <p:spPr>
          <a:xfrm>
            <a:off x="653975" y="514350"/>
            <a:ext cx="7140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 ndarrays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509550" y="1943275"/>
            <a:ext cx="39624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librería Numpy provee una forma particular de array llamada ndarray o Numpy Array.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Recordar: los ndarrays, al ser un tipo de array, sólo pueden almacenar datos de un mismo tipo.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5326050" y="2354575"/>
            <a:ext cx="26316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Npa = np.array(range(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Npa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785" y="3921625"/>
            <a:ext cx="4109965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/>
        </p:nvSpPr>
        <p:spPr>
          <a:xfrm>
            <a:off x="5326050" y="1943275"/>
            <a:ext cx="26316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rgbClr val="3CEFAB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numpy </a:t>
            </a:r>
            <a:r>
              <a:rPr lang="es" sz="1200">
                <a:solidFill>
                  <a:srgbClr val="3CEFAB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np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 flipH="1" rot="5400000">
            <a:off x="6357450" y="32150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350" y="1250824"/>
            <a:ext cx="2042575" cy="33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87" y="1313975"/>
            <a:ext cx="1958700" cy="32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175" y="1317651"/>
            <a:ext cx="1958700" cy="32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975" y="1317651"/>
            <a:ext cx="1958700" cy="32805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2" name="Google Shape;82;p22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22"/>
          <p:cNvSpPr txBox="1"/>
          <p:nvPr/>
        </p:nvSpPr>
        <p:spPr>
          <a:xfrm>
            <a:off x="1320125" y="1969975"/>
            <a:ext cx="1928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Introducción a la programación con Python (Parte II)</a:t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 b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5" name="Google Shape;85;p22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22"/>
          <p:cNvSpPr txBox="1"/>
          <p:nvPr/>
        </p:nvSpPr>
        <p:spPr>
          <a:xfrm>
            <a:off x="3592650" y="1854625"/>
            <a:ext cx="1928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Arrays: introducción a NumPy</a:t>
            </a:r>
            <a:endParaRPr b="1" sz="1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87;p22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8" name="Google Shape;88;p22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22"/>
          <p:cNvSpPr txBox="1"/>
          <p:nvPr/>
        </p:nvSpPr>
        <p:spPr>
          <a:xfrm>
            <a:off x="5865600" y="1934375"/>
            <a:ext cx="1928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Introducción a la manipulación de datos con Pandas (Parte II)</a:t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" name="Google Shape;90;p22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22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22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22"/>
          <p:cNvSpPr txBox="1"/>
          <p:nvPr/>
        </p:nvSpPr>
        <p:spPr>
          <a:xfrm>
            <a:off x="1395275" y="2463813"/>
            <a:ext cx="1646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Estructura de control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IPython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Instalación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2"/>
          <p:cNvSpPr txBox="1"/>
          <p:nvPr/>
        </p:nvSpPr>
        <p:spPr>
          <a:xfrm>
            <a:off x="6021475" y="2815763"/>
            <a:ext cx="16461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Fuentes de datos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Series y Dataframe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Series de tiempo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22"/>
          <p:cNvSpPr txBox="1"/>
          <p:nvPr/>
        </p:nvSpPr>
        <p:spPr>
          <a:xfrm>
            <a:off x="3609364" y="2751075"/>
            <a:ext cx="177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3693001" y="2815775"/>
            <a:ext cx="17280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/>
              </a:rPr>
              <a:t>Estructura de control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/>
              </a:rPr>
              <a:t>Funciones 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/>
              </a:rPr>
              <a:t>Datos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/>
              </a:rPr>
              <a:t>IPython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/>
              </a:rPr>
              <a:t>Instalación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/>
        </p:nvSpPr>
        <p:spPr>
          <a:xfrm>
            <a:off x="461600" y="1105225"/>
            <a:ext cx="82101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683100" y="483350"/>
            <a:ext cx="59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683100" y="3191100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Np_uno = np.ones(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Np_uno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683100" y="1655850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 = np.zeros(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 flipH="1">
            <a:off x="4432200" y="25068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266" name="Google Shape;266;p40"/>
          <p:cNvSpPr txBox="1"/>
          <p:nvPr/>
        </p:nvSpPr>
        <p:spPr>
          <a:xfrm>
            <a:off x="683100" y="2417850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Np_cero_int = np.zeros(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dtype=</a:t>
            </a:r>
            <a:r>
              <a:rPr lang="es" sz="1200">
                <a:solidFill>
                  <a:srgbClr val="A6FFCA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Np_cero_int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683100" y="3985975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Np_relleno = np.full(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256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Np_relleno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500" y="4091125"/>
            <a:ext cx="4071450" cy="36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200" y="3345508"/>
            <a:ext cx="3749100" cy="39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500" y="1813725"/>
            <a:ext cx="33790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700" y="2564925"/>
            <a:ext cx="3118098" cy="3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 flipH="1">
            <a:off x="4432200" y="16686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273" name="Google Shape;273;p40"/>
          <p:cNvSpPr txBox="1"/>
          <p:nvPr/>
        </p:nvSpPr>
        <p:spPr>
          <a:xfrm flipH="1">
            <a:off x="4432200" y="3278338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274" name="Google Shape;274;p40"/>
          <p:cNvSpPr txBox="1"/>
          <p:nvPr/>
        </p:nvSpPr>
        <p:spPr>
          <a:xfrm flipH="1">
            <a:off x="4432200" y="404987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275" name="Google Shape;275;p40"/>
          <p:cNvPicPr preferRelativeResize="0"/>
          <p:nvPr/>
        </p:nvPicPr>
        <p:blipFill rotWithShape="1">
          <a:blip r:embed="rId7">
            <a:alphaModFix/>
          </a:blip>
          <a:srcRect b="0" l="0" r="60527" t="0"/>
          <a:stretch/>
        </p:blipFill>
        <p:spPr>
          <a:xfrm>
            <a:off x="8406750" y="89300"/>
            <a:ext cx="698326" cy="7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/>
        </p:nvSpPr>
        <p:spPr>
          <a:xfrm>
            <a:off x="582900" y="1882425"/>
            <a:ext cx="79782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Numpy provee objetos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rango: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582900" y="2348350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Np_rango = np.arange(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Np_rango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200" y="2505575"/>
            <a:ext cx="31231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 flipH="1">
            <a:off x="4408200" y="23611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284" name="Google Shape;284;p41"/>
          <p:cNvSpPr txBox="1"/>
          <p:nvPr/>
        </p:nvSpPr>
        <p:spPr>
          <a:xfrm>
            <a:off x="563850" y="3149488"/>
            <a:ext cx="79782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Ndarrays con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 aleatorios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dos dimensiones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640050" y="3779063"/>
            <a:ext cx="5539800" cy="58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 = np.random.randint(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size=(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050" y="3789538"/>
            <a:ext cx="23241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5">
            <a:alphaModFix/>
          </a:blip>
          <a:srcRect b="0" l="0" r="60527" t="0"/>
          <a:stretch/>
        </p:blipFill>
        <p:spPr>
          <a:xfrm>
            <a:off x="8406750" y="89300"/>
            <a:ext cx="698326" cy="7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/>
        </p:nvSpPr>
        <p:spPr>
          <a:xfrm>
            <a:off x="683100" y="483350"/>
            <a:ext cx="59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/>
        </p:nvSpPr>
        <p:spPr>
          <a:xfrm>
            <a:off x="1404863" y="19413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 datos y atributos de </a:t>
            </a: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arrays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/>
        </p:nvSpPr>
        <p:spPr>
          <a:xfrm>
            <a:off x="681050" y="443625"/>
            <a:ext cx="5944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 arrays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99" name="Google Shape;299;p43"/>
          <p:cNvGraphicFramePr/>
          <p:nvPr/>
        </p:nvGraphicFramePr>
        <p:xfrm>
          <a:off x="1136138" y="1495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{178D6D92-ECCE-4B94-A009-2FD46DB70EC1}</a:tableStyleId>
              </a:tblPr>
              <a:tblGrid>
                <a:gridCol w="396275"/>
                <a:gridCol w="2149900"/>
              </a:tblGrid>
              <a:tr h="31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integer  </a:t>
                      </a: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boolean</a:t>
                      </a:r>
                      <a:endParaRPr sz="135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unsigned integer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float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 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complex float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timedelta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0" name="Google Shape;300;p43"/>
          <p:cNvSpPr txBox="1"/>
          <p:nvPr/>
        </p:nvSpPr>
        <p:spPr>
          <a:xfrm>
            <a:off x="1109338" y="1188050"/>
            <a:ext cx="2599800" cy="3306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 en numpy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301" name="Google Shape;301;p43"/>
          <p:cNvGraphicFramePr/>
          <p:nvPr/>
        </p:nvGraphicFramePr>
        <p:xfrm>
          <a:off x="4488038" y="15666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{178D6D92-ECCE-4B94-A009-2FD46DB70EC1}</a:tableStyleId>
              </a:tblPr>
              <a:tblGrid>
                <a:gridCol w="396275"/>
                <a:gridCol w="2533575"/>
              </a:tblGrid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datetime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  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object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string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unicode string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</a:t>
                      </a:r>
                      <a:endParaRPr sz="1350">
                        <a:solidFill>
                          <a:srgbClr val="C27BA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fixed chunk of memory for other type ( void )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2" name="Google Shape;302;p43"/>
          <p:cNvSpPr txBox="1"/>
          <p:nvPr/>
        </p:nvSpPr>
        <p:spPr>
          <a:xfrm>
            <a:off x="4487975" y="1188050"/>
            <a:ext cx="2929800" cy="3306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 en numpy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Google Shape;307;p44"/>
          <p:cNvGraphicFramePr/>
          <p:nvPr/>
        </p:nvGraphicFramePr>
        <p:xfrm>
          <a:off x="2438525" y="143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{178D6D92-ECCE-4B94-A009-2FD46DB70EC1}</a:tableStyleId>
              </a:tblPr>
              <a:tblGrid>
                <a:gridCol w="883225"/>
                <a:gridCol w="3058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strings 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para representar datos textuales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integer 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para representar números enteros. e.g. -1, -2, -3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float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para representar números reales. e.g. 1.2, 42.42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boolean 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para representar True o False.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50">
                          <a:solidFill>
                            <a:srgbClr val="C27BA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complex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4325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350"/>
                        <a:buFont typeface="DM Sans"/>
                        <a:buChar char="●"/>
                      </a:pPr>
                      <a:r>
                        <a:rPr lang="es" sz="13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para representar números complejos. e.g. 1.0 + 2.0j, 1.5 + 2.5j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8" name="Google Shape;308;p44"/>
          <p:cNvSpPr txBox="1"/>
          <p:nvPr/>
        </p:nvSpPr>
        <p:spPr>
          <a:xfrm>
            <a:off x="2438525" y="1103725"/>
            <a:ext cx="3942000" cy="3306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 en Python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681050" y="443625"/>
            <a:ext cx="5944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 arrays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/>
        </p:nvSpPr>
        <p:spPr>
          <a:xfrm flipH="1">
            <a:off x="4667050" y="17315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15" name="Google Shape;315;p45"/>
          <p:cNvSpPr txBox="1"/>
          <p:nvPr/>
        </p:nvSpPr>
        <p:spPr>
          <a:xfrm>
            <a:off x="739200" y="1512100"/>
            <a:ext cx="3812400" cy="7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Verificando el tipo de dato de array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 = np.array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arr.dtype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6" name="Google Shape;316;p45"/>
          <p:cNvSpPr txBox="1"/>
          <p:nvPr/>
        </p:nvSpPr>
        <p:spPr>
          <a:xfrm>
            <a:off x="5445625" y="1731550"/>
            <a:ext cx="893400" cy="34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int64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0" y="431025"/>
            <a:ext cx="82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" name="Google Shape;318;p45"/>
          <p:cNvSpPr txBox="1"/>
          <p:nvPr/>
        </p:nvSpPr>
        <p:spPr>
          <a:xfrm>
            <a:off x="739200" y="2440138"/>
            <a:ext cx="3812400" cy="56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 = np.array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'apple'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'banana'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'cherry'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arr.dtype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45"/>
          <p:cNvSpPr txBox="1"/>
          <p:nvPr/>
        </p:nvSpPr>
        <p:spPr>
          <a:xfrm flipH="1">
            <a:off x="4667050" y="2440063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20" name="Google Shape;320;p45"/>
          <p:cNvSpPr txBox="1"/>
          <p:nvPr/>
        </p:nvSpPr>
        <p:spPr>
          <a:xfrm>
            <a:off x="5445625" y="2440050"/>
            <a:ext cx="893400" cy="34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&lt;U6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739200" y="3037575"/>
            <a:ext cx="8210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arrays con formato específico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739200" y="3393575"/>
            <a:ext cx="3812400" cy="56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 = np.array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arr.dtype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 flipH="1">
            <a:off x="4714213" y="34300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24" name="Google Shape;324;p45"/>
          <p:cNvSpPr txBox="1"/>
          <p:nvPr/>
        </p:nvSpPr>
        <p:spPr>
          <a:xfrm>
            <a:off x="5445650" y="3393563"/>
            <a:ext cx="3308700" cy="56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[b'1' b'2' b'3' b'4']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|S1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739200" y="4066100"/>
            <a:ext cx="3812400" cy="56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 = np.array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arr.dtype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 flipH="1">
            <a:off x="4667050" y="41025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27" name="Google Shape;327;p45"/>
          <p:cNvSpPr txBox="1"/>
          <p:nvPr/>
        </p:nvSpPr>
        <p:spPr>
          <a:xfrm>
            <a:off x="5445650" y="4102550"/>
            <a:ext cx="3308700" cy="56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[b'1' b'2' b'3' b'4']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|S1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527552" y="279125"/>
            <a:ext cx="69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Verificando el tipo de dato de un array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3">
            <a:alphaModFix/>
          </a:blip>
          <a:srcRect b="0" l="0" r="60527" t="0"/>
          <a:stretch/>
        </p:blipFill>
        <p:spPr>
          <a:xfrm>
            <a:off x="8345638" y="161375"/>
            <a:ext cx="698326" cy="7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/>
        </p:nvSpPr>
        <p:spPr>
          <a:xfrm flipH="1">
            <a:off x="4982813" y="2095838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35" name="Google Shape;335;p46"/>
          <p:cNvSpPr txBox="1"/>
          <p:nvPr/>
        </p:nvSpPr>
        <p:spPr>
          <a:xfrm>
            <a:off x="1007825" y="1972888"/>
            <a:ext cx="3812400" cy="100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 = np.array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1.1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2.1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3.1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newarr = arr.astype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newarr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newarr.dtype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5714225" y="2095838"/>
            <a:ext cx="893400" cy="56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[1 2 3]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int32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739200" y="1177500"/>
            <a:ext cx="82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 flipH="1">
            <a:off x="4982813" y="3517838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39" name="Google Shape;339;p46"/>
          <p:cNvSpPr txBox="1"/>
          <p:nvPr/>
        </p:nvSpPr>
        <p:spPr>
          <a:xfrm>
            <a:off x="5714250" y="3444938"/>
            <a:ext cx="1929600" cy="56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 True False  True]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1007800" y="3318963"/>
            <a:ext cx="3812400" cy="100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 = np.array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1.1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2.1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3.1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newarr = arr.astype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newarr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newarr.dtype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46"/>
          <p:cNvSpPr txBox="1"/>
          <p:nvPr/>
        </p:nvSpPr>
        <p:spPr>
          <a:xfrm>
            <a:off x="663413" y="446050"/>
            <a:ext cx="59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Convertir el tipo de dato de un array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0" l="0" r="60527" t="0"/>
          <a:stretch/>
        </p:blipFill>
        <p:spPr>
          <a:xfrm>
            <a:off x="8345638" y="161375"/>
            <a:ext cx="698326" cy="7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Atributos de los arrays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/>
        </p:nvSpPr>
        <p:spPr>
          <a:xfrm>
            <a:off x="582900" y="1882425"/>
            <a:ext cx="797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582900" y="2348350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Np_rango = np.arange(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Np_rango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200" y="2505575"/>
            <a:ext cx="31231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/>
        </p:nvSpPr>
        <p:spPr>
          <a:xfrm flipH="1">
            <a:off x="4408200" y="23611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56" name="Google Shape;356;p48"/>
          <p:cNvSpPr txBox="1"/>
          <p:nvPr/>
        </p:nvSpPr>
        <p:spPr>
          <a:xfrm>
            <a:off x="563850" y="3149488"/>
            <a:ext cx="79782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Ndarrays con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 aleatorios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dos dimensiones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640050" y="3779063"/>
            <a:ext cx="5539800" cy="58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 = np.random.randint(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size=(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050" y="3789538"/>
            <a:ext cx="23241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8"/>
          <p:cNvPicPr preferRelativeResize="0"/>
          <p:nvPr/>
        </p:nvPicPr>
        <p:blipFill rotWithShape="1">
          <a:blip r:embed="rId5">
            <a:alphaModFix/>
          </a:blip>
          <a:srcRect b="0" l="0" r="60527" t="0"/>
          <a:stretch/>
        </p:blipFill>
        <p:spPr>
          <a:xfrm>
            <a:off x="8406750" y="89300"/>
            <a:ext cx="698326" cy="7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683100" y="483350"/>
            <a:ext cx="59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/>
        </p:nvSpPr>
        <p:spPr>
          <a:xfrm>
            <a:off x="646325" y="765100"/>
            <a:ext cx="59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Atributos de los Arrays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778025" y="1496600"/>
            <a:ext cx="82101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acceder a distintas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propiedades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arreglos: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Dimensión: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Tamaño: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 flipH="1">
            <a:off x="5530450" y="22295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68" name="Google Shape;368;p49"/>
          <p:cNvSpPr txBox="1"/>
          <p:nvPr/>
        </p:nvSpPr>
        <p:spPr>
          <a:xfrm>
            <a:off x="2394375" y="3211888"/>
            <a:ext cx="27966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Np_random_dimensiones.shape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" name="Google Shape;369;p49"/>
          <p:cNvSpPr txBox="1"/>
          <p:nvPr/>
        </p:nvSpPr>
        <p:spPr>
          <a:xfrm>
            <a:off x="2399375" y="2749650"/>
            <a:ext cx="27966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Np_random_dimensiones.ndim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2394375" y="2380350"/>
            <a:ext cx="27966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Np_cero.ndim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p49"/>
          <p:cNvSpPr txBox="1"/>
          <p:nvPr/>
        </p:nvSpPr>
        <p:spPr>
          <a:xfrm flipH="1">
            <a:off x="5530450" y="31266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72" name="Google Shape;372;p49"/>
          <p:cNvSpPr txBox="1"/>
          <p:nvPr/>
        </p:nvSpPr>
        <p:spPr>
          <a:xfrm flipH="1">
            <a:off x="5530450" y="25988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550" y="2284424"/>
            <a:ext cx="309200" cy="38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550" y="2682799"/>
            <a:ext cx="309200" cy="3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9"/>
          <p:cNvSpPr txBox="1"/>
          <p:nvPr/>
        </p:nvSpPr>
        <p:spPr>
          <a:xfrm>
            <a:off x="2394375" y="3872300"/>
            <a:ext cx="27966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Np_random_dimensiones.size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49"/>
          <p:cNvSpPr txBox="1"/>
          <p:nvPr/>
        </p:nvSpPr>
        <p:spPr>
          <a:xfrm flipH="1">
            <a:off x="5530450" y="38993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350" y="3232350"/>
            <a:ext cx="934983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550" y="3991025"/>
            <a:ext cx="309200" cy="3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9"/>
          <p:cNvSpPr txBox="1"/>
          <p:nvPr/>
        </p:nvSpPr>
        <p:spPr>
          <a:xfrm>
            <a:off x="646325" y="1297200"/>
            <a:ext cx="69216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Inspeccionemos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un poco nuestros Numpy arrays 🔎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" name="Google Shape;1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21278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/>
        </p:nvSpPr>
        <p:spPr>
          <a:xfrm>
            <a:off x="2690561" y="2034138"/>
            <a:ext cx="42813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estructuras de datos y su implementación en Python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uso básico del paquete NumPy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761238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3"/>
          <p:cNvCxnSpPr>
            <a:stCxn id="102" idx="2"/>
            <a:endCxn id="104" idx="0"/>
          </p:cNvCxnSpPr>
          <p:nvPr/>
        </p:nvCxnSpPr>
        <p:spPr>
          <a:xfrm flipH="1" rot="-5400000">
            <a:off x="2052975" y="2542762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/>
        </p:nvSpPr>
        <p:spPr>
          <a:xfrm>
            <a:off x="544350" y="1751300"/>
            <a:ext cx="82101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acceder a distintas propiedades de los arreglos: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dato: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Tamaño de elemento: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Tamaño total: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50"/>
          <p:cNvSpPr txBox="1"/>
          <p:nvPr/>
        </p:nvSpPr>
        <p:spPr>
          <a:xfrm flipH="1">
            <a:off x="6660150" y="21220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86" name="Google Shape;386;p50"/>
          <p:cNvSpPr txBox="1"/>
          <p:nvPr/>
        </p:nvSpPr>
        <p:spPr>
          <a:xfrm>
            <a:off x="3554700" y="3056700"/>
            <a:ext cx="29658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Np_random_dimensiones.itemsize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50"/>
          <p:cNvSpPr txBox="1"/>
          <p:nvPr/>
        </p:nvSpPr>
        <p:spPr>
          <a:xfrm>
            <a:off x="3565050" y="2553000"/>
            <a:ext cx="29658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Np_cero_int.dtype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8" name="Google Shape;388;p50"/>
          <p:cNvSpPr txBox="1"/>
          <p:nvPr/>
        </p:nvSpPr>
        <p:spPr>
          <a:xfrm>
            <a:off x="3560050" y="2183700"/>
            <a:ext cx="29658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Np_cero.dtype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50"/>
          <p:cNvSpPr txBox="1"/>
          <p:nvPr/>
        </p:nvSpPr>
        <p:spPr>
          <a:xfrm flipH="1">
            <a:off x="6660150" y="30191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90" name="Google Shape;390;p50"/>
          <p:cNvSpPr txBox="1"/>
          <p:nvPr/>
        </p:nvSpPr>
        <p:spPr>
          <a:xfrm flipH="1">
            <a:off x="6660150" y="24913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91" name="Google Shape;391;p50"/>
          <p:cNvSpPr txBox="1"/>
          <p:nvPr/>
        </p:nvSpPr>
        <p:spPr>
          <a:xfrm>
            <a:off x="3554700" y="3814650"/>
            <a:ext cx="29658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Np_cero.nbytes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 flipH="1">
            <a:off x="6660150" y="38658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393" name="Google Shape;393;p50"/>
          <p:cNvSpPr txBox="1"/>
          <p:nvPr/>
        </p:nvSpPr>
        <p:spPr>
          <a:xfrm>
            <a:off x="3554700" y="4175250"/>
            <a:ext cx="29658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Np_cero_int.nbytes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4" name="Google Shape;3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075" y="3975625"/>
            <a:ext cx="409594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075" y="2256425"/>
            <a:ext cx="108082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7063" y="2616838"/>
            <a:ext cx="731782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7075" y="3116025"/>
            <a:ext cx="273050" cy="2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0"/>
          <p:cNvSpPr txBox="1"/>
          <p:nvPr/>
        </p:nvSpPr>
        <p:spPr>
          <a:xfrm>
            <a:off x="395650" y="378250"/>
            <a:ext cx="746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Inspeccionemos un poco nuestros Numpy arrays 🔎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/>
        </p:nvSpPr>
        <p:spPr>
          <a:xfrm>
            <a:off x="719375" y="396900"/>
            <a:ext cx="8057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DM Sans"/>
                <a:ea typeface="DM Sans"/>
                <a:cs typeface="DM Sans"/>
                <a:sym typeface="DM Sans"/>
              </a:rPr>
              <a:t>Resumen Tipos de Datos y Propiedades de Arrays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4" name="Google Shape;4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13" y="1587850"/>
            <a:ext cx="4474574" cy="30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1"/>
          <p:cNvSpPr txBox="1"/>
          <p:nvPr/>
        </p:nvSpPr>
        <p:spPr>
          <a:xfrm>
            <a:off x="873150" y="4485325"/>
            <a:ext cx="430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Helvetica Neue"/>
                <a:ea typeface="Helvetica Neue"/>
                <a:cs typeface="Helvetica Neue"/>
                <a:sym typeface="Helvetica Neue"/>
              </a:rPr>
              <a:t>Tipos de datos posibles en numpy array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/>
        </p:nvSpPr>
        <p:spPr>
          <a:xfrm>
            <a:off x="421725" y="492825"/>
            <a:ext cx="8057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DM Sans"/>
                <a:ea typeface="DM Sans"/>
                <a:cs typeface="DM Sans"/>
                <a:sym typeface="DM Sans"/>
              </a:rPr>
              <a:t>Resumen Tipos de Datos y Propiedades de Arrays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50" y="1975137"/>
            <a:ext cx="4409424" cy="20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 txBox="1"/>
          <p:nvPr/>
        </p:nvSpPr>
        <p:spPr>
          <a:xfrm>
            <a:off x="613550" y="3961950"/>
            <a:ext cx="430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Helvetica Neue"/>
                <a:ea typeface="Helvetica Neue"/>
                <a:cs typeface="Helvetica Neue"/>
                <a:sym typeface="Helvetica Neue"/>
              </a:rPr>
              <a:t>Propiedades de los numpy array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Indexado y </a:t>
            </a: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acceso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Accediendo a elementos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50" y="1280350"/>
            <a:ext cx="7263124" cy="323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950" y="107450"/>
            <a:ext cx="829650" cy="8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/>
        </p:nvSpPr>
        <p:spPr>
          <a:xfrm>
            <a:off x="385400" y="1181425"/>
            <a:ext cx="82101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igual que las listas, los elementos del arreglo se acceden mediante su índice, comenzando desde 0.</a:t>
            </a:r>
            <a:endParaRPr sz="13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elemento: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Quinto elemento: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56"/>
          <p:cNvSpPr txBox="1"/>
          <p:nvPr/>
        </p:nvSpPr>
        <p:spPr>
          <a:xfrm>
            <a:off x="850900" y="2504950"/>
            <a:ext cx="3302100" cy="923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rango = range(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 = np.array(rango)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5" name="Google Shape;4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2833300"/>
            <a:ext cx="30956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6"/>
          <p:cNvSpPr txBox="1"/>
          <p:nvPr/>
        </p:nvSpPr>
        <p:spPr>
          <a:xfrm>
            <a:off x="2651000" y="3905657"/>
            <a:ext cx="1999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6"/>
          <p:cNvSpPr txBox="1"/>
          <p:nvPr/>
        </p:nvSpPr>
        <p:spPr>
          <a:xfrm>
            <a:off x="2651000" y="4214582"/>
            <a:ext cx="1999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56"/>
          <p:cNvSpPr txBox="1"/>
          <p:nvPr/>
        </p:nvSpPr>
        <p:spPr>
          <a:xfrm flipH="1">
            <a:off x="4308000" y="27203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439" name="Google Shape;439;p56"/>
          <p:cNvSpPr txBox="1"/>
          <p:nvPr/>
        </p:nvSpPr>
        <p:spPr>
          <a:xfrm flipH="1">
            <a:off x="4919650" y="37470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440" name="Google Shape;440;p56"/>
          <p:cNvSpPr txBox="1"/>
          <p:nvPr/>
        </p:nvSpPr>
        <p:spPr>
          <a:xfrm flipH="1">
            <a:off x="4919650" y="40705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441" name="Google Shape;4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150" y="3859975"/>
            <a:ext cx="303068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150" y="4150713"/>
            <a:ext cx="303075" cy="3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9950" y="107450"/>
            <a:ext cx="829650" cy="8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6"/>
          <p:cNvSpPr txBox="1"/>
          <p:nvPr/>
        </p:nvSpPr>
        <p:spPr>
          <a:xfrm>
            <a:off x="671425" y="444500"/>
            <a:ext cx="73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DM Sans"/>
                <a:ea typeface="DM Sans"/>
                <a:cs typeface="DM Sans"/>
                <a:sym typeface="DM Sans"/>
              </a:rPr>
              <a:t>Veamos cómo consultar los arreglos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/>
          <p:nvPr/>
        </p:nvSpPr>
        <p:spPr>
          <a:xfrm>
            <a:off x="466950" y="1870075"/>
            <a:ext cx="82101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seleccionar elementos desde atrás para adelante mediante índices negativos,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comenzando desde -1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Último elemento: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Penúltimo elemento: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acceder a un elemento de una matriz, indicar fila y columna: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0" name="Google Shape;450;p57"/>
          <p:cNvSpPr txBox="1"/>
          <p:nvPr/>
        </p:nvSpPr>
        <p:spPr>
          <a:xfrm>
            <a:off x="3348975" y="2504725"/>
            <a:ext cx="1999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1" name="Google Shape;451;p57"/>
          <p:cNvSpPr txBox="1"/>
          <p:nvPr/>
        </p:nvSpPr>
        <p:spPr>
          <a:xfrm>
            <a:off x="3348975" y="2813650"/>
            <a:ext cx="1999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-2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Google Shape;452;p57"/>
          <p:cNvSpPr txBox="1"/>
          <p:nvPr/>
        </p:nvSpPr>
        <p:spPr>
          <a:xfrm flipH="1">
            <a:off x="5554125" y="244307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453" name="Google Shape;453;p57"/>
          <p:cNvSpPr txBox="1"/>
          <p:nvPr/>
        </p:nvSpPr>
        <p:spPr>
          <a:xfrm flipH="1">
            <a:off x="5554125" y="2752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925" y="2571738"/>
            <a:ext cx="427775" cy="2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300" y="2859475"/>
            <a:ext cx="256628" cy="2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/>
        </p:nvSpPr>
        <p:spPr>
          <a:xfrm>
            <a:off x="972650" y="4515250"/>
            <a:ext cx="2672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Np_random_dimensiones[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7" name="Google Shape;457;p57"/>
          <p:cNvSpPr txBox="1"/>
          <p:nvPr/>
        </p:nvSpPr>
        <p:spPr>
          <a:xfrm>
            <a:off x="997950" y="3921025"/>
            <a:ext cx="21390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Np_random_dimensiones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8" name="Google Shape;45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450" y="3848500"/>
            <a:ext cx="23241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7"/>
          <p:cNvSpPr txBox="1"/>
          <p:nvPr/>
        </p:nvSpPr>
        <p:spPr>
          <a:xfrm flipH="1">
            <a:off x="3213150" y="385937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460" name="Google Shape;460;p57"/>
          <p:cNvSpPr txBox="1"/>
          <p:nvPr/>
        </p:nvSpPr>
        <p:spPr>
          <a:xfrm flipH="1">
            <a:off x="3721250" y="44536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461" name="Google Shape;46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9100" y="4571588"/>
            <a:ext cx="256625" cy="2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9950" y="107450"/>
            <a:ext cx="829650" cy="8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7"/>
          <p:cNvSpPr txBox="1"/>
          <p:nvPr/>
        </p:nvSpPr>
        <p:spPr>
          <a:xfrm>
            <a:off x="677763" y="428125"/>
            <a:ext cx="73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DM Sans"/>
                <a:ea typeface="DM Sans"/>
                <a:cs typeface="DM Sans"/>
                <a:sym typeface="DM Sans"/>
              </a:rPr>
              <a:t>Veamos cómo consultar los arreglos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25" y="1130475"/>
            <a:ext cx="7054420" cy="28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950" y="107450"/>
            <a:ext cx="829650" cy="8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Accediendo a subarrays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2" name="Google Shape;112;p24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/>
          <p:nvPr/>
        </p:nvSpPr>
        <p:spPr>
          <a:xfrm>
            <a:off x="711524" y="2579726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Acceso a ndarrays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3741583" y="1530168"/>
            <a:ext cx="1607700" cy="5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Nueva </a:t>
            </a: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estructura</a:t>
            </a:r>
            <a:r>
              <a:rPr lang="es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Array</a:t>
            </a:r>
            <a:endParaRPr sz="12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711524" y="1265554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Estructuras de datos en Python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711524" y="3921444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Operaciones con NumPy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7" name="Google Shape;117;p24"/>
          <p:cNvCxnSpPr>
            <a:stCxn id="113" idx="2"/>
            <a:endCxn id="116" idx="0"/>
          </p:cNvCxnSpPr>
          <p:nvPr/>
        </p:nvCxnSpPr>
        <p:spPr>
          <a:xfrm>
            <a:off x="1416074" y="3163826"/>
            <a:ext cx="0" cy="757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oval"/>
            <a:tailEnd len="sm" w="sm" type="oval"/>
          </a:ln>
        </p:spPr>
      </p:cxnSp>
      <p:cxnSp>
        <p:nvCxnSpPr>
          <p:cNvPr id="118" name="Google Shape;118;p24"/>
          <p:cNvCxnSpPr>
            <a:stCxn id="113" idx="0"/>
            <a:endCxn id="115" idx="2"/>
          </p:cNvCxnSpPr>
          <p:nvPr/>
        </p:nvCxnSpPr>
        <p:spPr>
          <a:xfrm rot="10800000">
            <a:off x="1416074" y="1849526"/>
            <a:ext cx="0" cy="730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oval"/>
            <a:tailEnd len="sm" w="sm" type="oval"/>
          </a:ln>
        </p:spPr>
      </p:cxnSp>
      <p:sp>
        <p:nvSpPr>
          <p:cNvPr id="119" name="Google Shape;119;p24"/>
          <p:cNvSpPr/>
          <p:nvPr/>
        </p:nvSpPr>
        <p:spPr>
          <a:xfrm>
            <a:off x="3741704" y="879133"/>
            <a:ext cx="1607700" cy="5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Recall: list, tuple, dict, set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6347129" y="1530224"/>
            <a:ext cx="1607700" cy="5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NumPy y ndarrays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1" name="Google Shape;121;p24"/>
          <p:cNvCxnSpPr>
            <a:stCxn id="115" idx="3"/>
            <a:endCxn id="119" idx="1"/>
          </p:cNvCxnSpPr>
          <p:nvPr/>
        </p:nvCxnSpPr>
        <p:spPr>
          <a:xfrm flipH="1" rot="10800000">
            <a:off x="2120624" y="1171204"/>
            <a:ext cx="1621200" cy="3864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2" name="Google Shape;122;p24"/>
          <p:cNvCxnSpPr>
            <a:stCxn id="115" idx="3"/>
            <a:endCxn id="114" idx="1"/>
          </p:cNvCxnSpPr>
          <p:nvPr/>
        </p:nvCxnSpPr>
        <p:spPr>
          <a:xfrm>
            <a:off x="2120624" y="1557604"/>
            <a:ext cx="1620900" cy="264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3" name="Google Shape;123;p24"/>
          <p:cNvCxnSpPr>
            <a:stCxn id="114" idx="3"/>
            <a:endCxn id="120" idx="1"/>
          </p:cNvCxnSpPr>
          <p:nvPr/>
        </p:nvCxnSpPr>
        <p:spPr>
          <a:xfrm>
            <a:off x="5349283" y="1822218"/>
            <a:ext cx="9978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4" name="Google Shape;124;p24"/>
          <p:cNvSpPr/>
          <p:nvPr/>
        </p:nvSpPr>
        <p:spPr>
          <a:xfrm>
            <a:off x="3741765" y="2871838"/>
            <a:ext cx="1607700" cy="5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Acceso a subarrays</a:t>
            </a:r>
            <a:endParaRPr sz="12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3741644" y="2229543"/>
            <a:ext cx="1607700" cy="5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Acceso a elementos</a:t>
            </a:r>
            <a:endParaRPr sz="12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6" name="Google Shape;126;p24"/>
          <p:cNvCxnSpPr>
            <a:stCxn id="113" idx="3"/>
            <a:endCxn id="125" idx="1"/>
          </p:cNvCxnSpPr>
          <p:nvPr/>
        </p:nvCxnSpPr>
        <p:spPr>
          <a:xfrm flipH="1" rot="10800000">
            <a:off x="2120624" y="2521676"/>
            <a:ext cx="1620900" cy="350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7" name="Google Shape;127;p24"/>
          <p:cNvCxnSpPr>
            <a:stCxn id="113" idx="3"/>
            <a:endCxn id="124" idx="1"/>
          </p:cNvCxnSpPr>
          <p:nvPr/>
        </p:nvCxnSpPr>
        <p:spPr>
          <a:xfrm>
            <a:off x="2120624" y="2871776"/>
            <a:ext cx="1621200" cy="292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8" name="Google Shape;128;p24"/>
          <p:cNvSpPr/>
          <p:nvPr/>
        </p:nvSpPr>
        <p:spPr>
          <a:xfrm>
            <a:off x="6347115" y="3236125"/>
            <a:ext cx="1607700" cy="5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Agregaciones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4"/>
          <p:cNvSpPr/>
          <p:nvPr/>
        </p:nvSpPr>
        <p:spPr>
          <a:xfrm>
            <a:off x="6347119" y="2545443"/>
            <a:ext cx="1607700" cy="5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Operaciones básicas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0" name="Google Shape;130;p24"/>
          <p:cNvCxnSpPr>
            <a:stCxn id="116" idx="3"/>
            <a:endCxn id="129" idx="1"/>
          </p:cNvCxnSpPr>
          <p:nvPr/>
        </p:nvCxnSpPr>
        <p:spPr>
          <a:xfrm flipH="1" rot="10800000">
            <a:off x="2120624" y="2837394"/>
            <a:ext cx="4226400" cy="1376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131" name="Google Shape;131;p24"/>
          <p:cNvCxnSpPr>
            <a:stCxn id="116" idx="3"/>
            <a:endCxn id="128" idx="1"/>
          </p:cNvCxnSpPr>
          <p:nvPr/>
        </p:nvCxnSpPr>
        <p:spPr>
          <a:xfrm flipH="1" rot="10800000">
            <a:off x="2120624" y="3528294"/>
            <a:ext cx="4226400" cy="685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132" name="Google Shape;132;p24"/>
          <p:cNvSpPr/>
          <p:nvPr/>
        </p:nvSpPr>
        <p:spPr>
          <a:xfrm>
            <a:off x="6347115" y="3926813"/>
            <a:ext cx="1607700" cy="5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Operaciones vectorizadas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3" name="Google Shape;133;p24"/>
          <p:cNvCxnSpPr>
            <a:stCxn id="116" idx="3"/>
            <a:endCxn id="132" idx="1"/>
          </p:cNvCxnSpPr>
          <p:nvPr/>
        </p:nvCxnSpPr>
        <p:spPr>
          <a:xfrm>
            <a:off x="2120624" y="4213494"/>
            <a:ext cx="4226400" cy="5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/>
        </p:nvSpPr>
        <p:spPr>
          <a:xfrm>
            <a:off x="653975" y="514350"/>
            <a:ext cx="7140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array como estructura de datos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0" name="Google Shape;480;p60"/>
          <p:cNvSpPr txBox="1"/>
          <p:nvPr/>
        </p:nvSpPr>
        <p:spPr>
          <a:xfrm>
            <a:off x="447575" y="1943275"/>
            <a:ext cx="3171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seleccionar una rebanadas del arreglo de la siguiente manera: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s" sz="1200">
                <a:solidFill>
                  <a:schemeClr val="dk1"/>
                </a:solidFill>
                <a:highlight>
                  <a:srgbClr val="E0FF00"/>
                </a:highlight>
                <a:latin typeface="Roboto Mono"/>
                <a:ea typeface="Roboto Mono"/>
                <a:cs typeface="Roboto Mono"/>
                <a:sym typeface="Roboto Mono"/>
              </a:rPr>
              <a:t>Objeto[desde:hasta:tamaño_de_paso]</a:t>
            </a:r>
            <a:endParaRPr sz="1200">
              <a:solidFill>
                <a:schemeClr val="dk1"/>
              </a:solidFill>
              <a:highlight>
                <a:srgbClr val="E0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1" name="Google Shape;481;p60"/>
          <p:cNvSpPr txBox="1"/>
          <p:nvPr/>
        </p:nvSpPr>
        <p:spPr>
          <a:xfrm>
            <a:off x="3486950" y="3710650"/>
            <a:ext cx="1275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3700">
                <a:solidFill>
                  <a:schemeClr val="dk1"/>
                </a:solidFill>
              </a:rPr>
              <a:t>⚠️</a:t>
            </a:r>
            <a:endParaRPr sz="3100"/>
          </a:p>
        </p:txBody>
      </p:sp>
      <p:sp>
        <p:nvSpPr>
          <p:cNvPr id="482" name="Google Shape;482;p60"/>
          <p:cNvSpPr txBox="1"/>
          <p:nvPr/>
        </p:nvSpPr>
        <p:spPr>
          <a:xfrm>
            <a:off x="4583000" y="1658550"/>
            <a:ext cx="34710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parámetro tamaño_de_paso permite, por ejemplo, seleccionar elementos de dos en dos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Atención a estos detalles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○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índice "desde" es inclusivo.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○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índice "hasta" es exclusivo.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/>
        </p:nvSpPr>
        <p:spPr>
          <a:xfrm>
            <a:off x="799325" y="1452400"/>
            <a:ext cx="38472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cuatro: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Desde el cuarto: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Desde el quinto al séptimo: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dos en dos: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Desde atrás, de dos en dos: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8" name="Google Shape;488;p61"/>
          <p:cNvSpPr txBox="1"/>
          <p:nvPr/>
        </p:nvSpPr>
        <p:spPr>
          <a:xfrm>
            <a:off x="4187950" y="1919350"/>
            <a:ext cx="2672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Np_diez_numeros[: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4187950" y="2395006"/>
            <a:ext cx="2672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4187950" y="3018673"/>
            <a:ext cx="2672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1" name="Google Shape;491;p61"/>
          <p:cNvSpPr txBox="1"/>
          <p:nvPr/>
        </p:nvSpPr>
        <p:spPr>
          <a:xfrm>
            <a:off x="4187950" y="4215184"/>
            <a:ext cx="2672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Np_diez_numeros[::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-2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2" name="Google Shape;492;p61"/>
          <p:cNvSpPr txBox="1"/>
          <p:nvPr/>
        </p:nvSpPr>
        <p:spPr>
          <a:xfrm>
            <a:off x="4187950" y="3642350"/>
            <a:ext cx="2672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Np_diez_numeros[::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3" name="Google Shape;4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00" y="1972957"/>
            <a:ext cx="1176099" cy="2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950" y="3093798"/>
            <a:ext cx="848179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4425" y="3720950"/>
            <a:ext cx="1334308" cy="2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8950" y="4295950"/>
            <a:ext cx="1695391" cy="2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4425" y="2470786"/>
            <a:ext cx="155257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1"/>
          <p:cNvSpPr txBox="1"/>
          <p:nvPr/>
        </p:nvSpPr>
        <p:spPr>
          <a:xfrm>
            <a:off x="577825" y="848175"/>
            <a:ext cx="73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/>
        </p:nvSpPr>
        <p:spPr>
          <a:xfrm>
            <a:off x="577825" y="1786400"/>
            <a:ext cx="82101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arreglos multidimensionales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especificar los índices de manera ordenada: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89999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	Objeto[dimensión1, dimensión2,…]</a:t>
            </a:r>
            <a:endParaRPr sz="1350">
              <a:solidFill>
                <a:schemeClr val="dk1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fila, todas las columnas: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Primeras dos filas, primeras dos columnas: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CEFAB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fila, cuarta columna: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62"/>
          <p:cNvSpPr txBox="1"/>
          <p:nvPr/>
        </p:nvSpPr>
        <p:spPr>
          <a:xfrm flipH="1">
            <a:off x="3663975" y="37214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05" name="Google Shape;505;p62"/>
          <p:cNvSpPr txBox="1"/>
          <p:nvPr/>
        </p:nvSpPr>
        <p:spPr>
          <a:xfrm>
            <a:off x="5712475" y="3256077"/>
            <a:ext cx="2908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Np_random_dimensiones[: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: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6" name="Google Shape;506;p62"/>
          <p:cNvSpPr txBox="1"/>
          <p:nvPr/>
        </p:nvSpPr>
        <p:spPr>
          <a:xfrm>
            <a:off x="5719975" y="2782575"/>
            <a:ext cx="2908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Np_random_dimensiones[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7" name="Google Shape;507;p62"/>
          <p:cNvSpPr txBox="1"/>
          <p:nvPr/>
        </p:nvSpPr>
        <p:spPr>
          <a:xfrm>
            <a:off x="5712475" y="3715725"/>
            <a:ext cx="2908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Np_random_dimensiones[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8" name="Google Shape;5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4100" y="211468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2"/>
          <p:cNvSpPr txBox="1"/>
          <p:nvPr/>
        </p:nvSpPr>
        <p:spPr>
          <a:xfrm>
            <a:off x="577825" y="848175"/>
            <a:ext cx="73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63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 txBox="1"/>
          <p:nvPr/>
        </p:nvSpPr>
        <p:spPr>
          <a:xfrm>
            <a:off x="1404863" y="1941375"/>
            <a:ext cx="622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peraciones básicas: reshape, concatenación, 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splitting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5"/>
          <p:cNvSpPr/>
          <p:nvPr/>
        </p:nvSpPr>
        <p:spPr>
          <a:xfrm>
            <a:off x="3522125" y="893450"/>
            <a:ext cx="2229300" cy="536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5"/>
          <p:cNvSpPr txBox="1"/>
          <p:nvPr/>
        </p:nvSpPr>
        <p:spPr>
          <a:xfrm>
            <a:off x="3562475" y="966950"/>
            <a:ext cx="2189100" cy="3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básicas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7" name="Google Shape;527;p65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28" name="Google Shape;5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825" y="2300775"/>
            <a:ext cx="4926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463" y="2235274"/>
            <a:ext cx="699800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9325" y="2300775"/>
            <a:ext cx="568801" cy="568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65"/>
          <p:cNvCxnSpPr/>
          <p:nvPr/>
        </p:nvCxnSpPr>
        <p:spPr>
          <a:xfrm rot="10800000">
            <a:off x="2045050" y="1551100"/>
            <a:ext cx="41496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32" name="Google Shape;532;p65"/>
          <p:cNvCxnSpPr/>
          <p:nvPr/>
        </p:nvCxnSpPr>
        <p:spPr>
          <a:xfrm rot="10800000">
            <a:off x="5930750" y="1551100"/>
            <a:ext cx="14235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33" name="Google Shape;533;p65"/>
          <p:cNvCxnSpPr/>
          <p:nvPr/>
        </p:nvCxnSpPr>
        <p:spPr>
          <a:xfrm>
            <a:off x="7313725" y="1551100"/>
            <a:ext cx="0" cy="536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34" name="Google Shape;534;p65"/>
          <p:cNvCxnSpPr/>
          <p:nvPr/>
        </p:nvCxnSpPr>
        <p:spPr>
          <a:xfrm>
            <a:off x="2083025" y="1536675"/>
            <a:ext cx="0" cy="615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35" name="Google Shape;535;p65"/>
          <p:cNvCxnSpPr/>
          <p:nvPr/>
        </p:nvCxnSpPr>
        <p:spPr>
          <a:xfrm flipH="1">
            <a:off x="4695675" y="1551099"/>
            <a:ext cx="5400" cy="650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36" name="Google Shape;536;p65"/>
          <p:cNvSpPr/>
          <p:nvPr/>
        </p:nvSpPr>
        <p:spPr>
          <a:xfrm>
            <a:off x="1006475" y="2984613"/>
            <a:ext cx="2229300" cy="536400"/>
          </a:xfrm>
          <a:prstGeom prst="roundRect">
            <a:avLst>
              <a:gd fmla="val 16667" name="adj"/>
            </a:avLst>
          </a:prstGeom>
          <a:solidFill>
            <a:srgbClr val="EA90FF"/>
          </a:solidFill>
          <a:ln cap="flat" cmpd="sng" w="952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Reshape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65"/>
          <p:cNvSpPr/>
          <p:nvPr/>
        </p:nvSpPr>
        <p:spPr>
          <a:xfrm>
            <a:off x="3602775" y="2984613"/>
            <a:ext cx="2229300" cy="5364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Concatenación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8" name="Google Shape;538;p65"/>
          <p:cNvSpPr/>
          <p:nvPr/>
        </p:nvSpPr>
        <p:spPr>
          <a:xfrm>
            <a:off x="6199075" y="2984613"/>
            <a:ext cx="2229300" cy="536400"/>
          </a:xfrm>
          <a:prstGeom prst="roundRect">
            <a:avLst>
              <a:gd fmla="val 16667" name="adj"/>
            </a:avLst>
          </a:prstGeom>
          <a:solidFill>
            <a:srgbClr val="83AEFB"/>
          </a:solidFill>
          <a:ln cap="flat" cmpd="sng" w="9525">
            <a:solidFill>
              <a:srgbClr val="83AE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Splitting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6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Reshape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7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473350" y="1626100"/>
            <a:ext cx="77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PENSANDO EN AJEDREZ</a:t>
            </a:r>
            <a:endParaRPr sz="2500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0" name="Google Shape;550;p67"/>
          <p:cNvSpPr txBox="1"/>
          <p:nvPr/>
        </p:nvSpPr>
        <p:spPr>
          <a:xfrm>
            <a:off x="473350" y="21955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Si tuviésemos que rellenar una grilla de 8x8 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con números desde 1 a 64, 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lo haríamos?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588416"/>
            <a:ext cx="870425" cy="8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/>
          <p:nvPr/>
        </p:nvSpPr>
        <p:spPr>
          <a:xfrm>
            <a:off x="347025" y="2196000"/>
            <a:ext cx="25902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modificar la dimensión de un arreglo (siempre y cuando las dimensiones de salida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relacionadas con las de entrada)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7" name="Google Shape;557;p68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58" name="Google Shape;5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648" y="1004498"/>
            <a:ext cx="6360350" cy="3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8"/>
          <p:cNvSpPr txBox="1"/>
          <p:nvPr/>
        </p:nvSpPr>
        <p:spPr>
          <a:xfrm>
            <a:off x="3448875" y="4404700"/>
            <a:ext cx="2934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patrón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curioso observan? 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68"/>
          <p:cNvSpPr txBox="1"/>
          <p:nvPr/>
        </p:nvSpPr>
        <p:spPr>
          <a:xfrm>
            <a:off x="556525" y="544600"/>
            <a:ext cx="6221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Reshape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9"/>
          <p:cNvSpPr txBox="1"/>
          <p:nvPr/>
        </p:nvSpPr>
        <p:spPr>
          <a:xfrm>
            <a:off x="461600" y="1410025"/>
            <a:ext cx="3979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modificar la dimensión de un arreglo, retornando otro con distinta dimensión y forma pero manteniendo los mismos elementos.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69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67" name="Google Shape;567;p69"/>
          <p:cNvSpPr txBox="1"/>
          <p:nvPr/>
        </p:nvSpPr>
        <p:spPr>
          <a:xfrm>
            <a:off x="673250" y="3264025"/>
            <a:ext cx="3938400" cy="6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Ajedrez_64 = np.arange(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65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).reshape(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Ajedrez_64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8" name="Google Shape;568;p69"/>
          <p:cNvSpPr txBox="1"/>
          <p:nvPr/>
        </p:nvSpPr>
        <p:spPr>
          <a:xfrm>
            <a:off x="659150" y="2388575"/>
            <a:ext cx="2908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np.arange(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65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9" name="Google Shape;5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750" y="2407025"/>
            <a:ext cx="3067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100" y="2946524"/>
            <a:ext cx="4085600" cy="1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9"/>
          <p:cNvSpPr txBox="1"/>
          <p:nvPr/>
        </p:nvSpPr>
        <p:spPr>
          <a:xfrm>
            <a:off x="951250" y="4227925"/>
            <a:ext cx="3056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Sencillo, ¿verdad? 😉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69"/>
          <p:cNvSpPr txBox="1"/>
          <p:nvPr/>
        </p:nvSpPr>
        <p:spPr>
          <a:xfrm flipH="1">
            <a:off x="3872450" y="23269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573" name="Google Shape;573;p69"/>
          <p:cNvSpPr txBox="1"/>
          <p:nvPr/>
        </p:nvSpPr>
        <p:spPr>
          <a:xfrm flipH="1">
            <a:off x="4558250" y="32847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574" name="Google Shape;574;p69"/>
          <p:cNvSpPr txBox="1"/>
          <p:nvPr/>
        </p:nvSpPr>
        <p:spPr>
          <a:xfrm>
            <a:off x="544125" y="824425"/>
            <a:ext cx="6221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Reshape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852150" y="781325"/>
            <a:ext cx="74397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DM Sans"/>
                <a:ea typeface="DM Sans"/>
                <a:cs typeface="DM Sans"/>
                <a:sym typeface="DM Sans"/>
              </a:rPr>
              <a:t>¡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Vamos a Kahoot!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575" y="1691700"/>
            <a:ext cx="7406553" cy="25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Concatenación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1"/>
          <p:cNvSpPr txBox="1"/>
          <p:nvPr/>
        </p:nvSpPr>
        <p:spPr>
          <a:xfrm>
            <a:off x="114600" y="1816050"/>
            <a:ext cx="8914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modificar concatenar arrays siempre y cuando las dimensiones lo permitan.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5" name="Google Shape;585;p71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86" name="Google Shape;5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00" y="2218225"/>
            <a:ext cx="4002400" cy="1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575" y="2256236"/>
            <a:ext cx="3356675" cy="15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1"/>
          <p:cNvSpPr txBox="1"/>
          <p:nvPr/>
        </p:nvSpPr>
        <p:spPr>
          <a:xfrm>
            <a:off x="0" y="3524663"/>
            <a:ext cx="432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axis= 1 concatena por columnas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4900975" y="3524675"/>
            <a:ext cx="432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axis= 0 concatena por filas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>
            <a:off x="514250" y="9632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Concatenación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96" name="Google Shape;5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088" y="1619725"/>
            <a:ext cx="4582981" cy="1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2"/>
          <p:cNvSpPr txBox="1"/>
          <p:nvPr/>
        </p:nvSpPr>
        <p:spPr>
          <a:xfrm>
            <a:off x="894950" y="839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Concatenación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3"/>
          <p:cNvSpPr txBox="1"/>
          <p:nvPr/>
        </p:nvSpPr>
        <p:spPr>
          <a:xfrm>
            <a:off x="399625" y="1227300"/>
            <a:ext cx="58098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Consiste en formar un nuevo arreglo a partir de “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enganchar”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“apilar”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ofrece dos métodos: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 Light"/>
              <a:buChar char="○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la operación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concatenate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 Light"/>
              <a:buChar char="○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las operaciones </a:t>
            </a:r>
            <a:r>
              <a:rPr b="1"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vstack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hstack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3" name="Google Shape;603;p73"/>
          <p:cNvSpPr txBox="1"/>
          <p:nvPr/>
        </p:nvSpPr>
        <p:spPr>
          <a:xfrm flipH="1">
            <a:off x="3659275" y="36952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04" name="Google Shape;604;p73"/>
          <p:cNvSpPr txBox="1"/>
          <p:nvPr/>
        </p:nvSpPr>
        <p:spPr>
          <a:xfrm>
            <a:off x="2139725" y="3103050"/>
            <a:ext cx="5342400" cy="923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Array_1 = np.random.randint(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size=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Array_2 = np.random.randint(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size=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Arrays_concatenados = np.concatenate([Array_1, Array_2])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5" name="Google Shape;605;p73"/>
          <p:cNvSpPr txBox="1"/>
          <p:nvPr/>
        </p:nvSpPr>
        <p:spPr>
          <a:xfrm flipH="1">
            <a:off x="2222825" y="4048913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606" name="Google Shape;6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625" y="4152338"/>
            <a:ext cx="40386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3"/>
          <p:cNvSpPr txBox="1"/>
          <p:nvPr/>
        </p:nvSpPr>
        <p:spPr>
          <a:xfrm>
            <a:off x="608825" y="601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Concatenación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/>
          <p:nvPr/>
        </p:nvSpPr>
        <p:spPr>
          <a:xfrm>
            <a:off x="184125" y="1525450"/>
            <a:ext cx="8210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vstack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apila verticalmente: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74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14" name="Google Shape;614;p74"/>
          <p:cNvSpPr txBox="1"/>
          <p:nvPr/>
        </p:nvSpPr>
        <p:spPr>
          <a:xfrm>
            <a:off x="461600" y="1954675"/>
            <a:ext cx="3538800" cy="6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Array_extra = np.array([[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],[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]])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Array_extra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400" y="-435875"/>
            <a:ext cx="30670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4"/>
          <p:cNvSpPr txBox="1"/>
          <p:nvPr/>
        </p:nvSpPr>
        <p:spPr>
          <a:xfrm flipH="1">
            <a:off x="4358450" y="405487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617" name="Google Shape;6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050" y="2011250"/>
            <a:ext cx="1578342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4"/>
          <p:cNvSpPr txBox="1"/>
          <p:nvPr/>
        </p:nvSpPr>
        <p:spPr>
          <a:xfrm>
            <a:off x="461600" y="2792875"/>
            <a:ext cx="5380500" cy="6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Array_apilados_v = np.vstack([Array_extra, Array_extra])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Array_apilados_v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9" name="Google Shape;619;p74"/>
          <p:cNvSpPr txBox="1"/>
          <p:nvPr/>
        </p:nvSpPr>
        <p:spPr>
          <a:xfrm>
            <a:off x="461600" y="4110550"/>
            <a:ext cx="5380500" cy="6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Array_apilados_h = np.hstack([Array_extra, Array_extra])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Array_apilados_h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0" name="Google Shape;62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900" y="4187500"/>
            <a:ext cx="211709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1425" y="2723732"/>
            <a:ext cx="1447775" cy="923067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4"/>
          <p:cNvSpPr txBox="1"/>
          <p:nvPr/>
        </p:nvSpPr>
        <p:spPr>
          <a:xfrm flipH="1">
            <a:off x="5887375" y="41875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623" name="Google Shape;623;p74"/>
          <p:cNvSpPr txBox="1"/>
          <p:nvPr/>
        </p:nvSpPr>
        <p:spPr>
          <a:xfrm flipH="1">
            <a:off x="5887363" y="2849043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624" name="Google Shape;624;p74"/>
          <p:cNvSpPr txBox="1"/>
          <p:nvPr/>
        </p:nvSpPr>
        <p:spPr>
          <a:xfrm flipH="1">
            <a:off x="4076600" y="19350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625" name="Google Shape;625;p74"/>
          <p:cNvSpPr txBox="1"/>
          <p:nvPr/>
        </p:nvSpPr>
        <p:spPr>
          <a:xfrm>
            <a:off x="393325" y="3635975"/>
            <a:ext cx="550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hstack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apila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horizontalmente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6" name="Google Shape;626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2900" y="-2140351"/>
            <a:ext cx="4085600" cy="1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4"/>
          <p:cNvSpPr txBox="1"/>
          <p:nvPr/>
        </p:nvSpPr>
        <p:spPr>
          <a:xfrm>
            <a:off x="461600" y="74351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Concatenación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5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Splitting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6"/>
          <p:cNvSpPr txBox="1"/>
          <p:nvPr/>
        </p:nvSpPr>
        <p:spPr>
          <a:xfrm>
            <a:off x="465975" y="1599925"/>
            <a:ext cx="79593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Consiste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desarmar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partir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arreglos.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pensarse como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operación inversa a la concatenación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76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39" name="Google Shape;639;p76"/>
          <p:cNvSpPr txBox="1"/>
          <p:nvPr/>
        </p:nvSpPr>
        <p:spPr>
          <a:xfrm>
            <a:off x="537800" y="2391675"/>
            <a:ext cx="2098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Arrays_concatenados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0" name="Google Shape;640;p76"/>
          <p:cNvSpPr txBox="1"/>
          <p:nvPr/>
        </p:nvSpPr>
        <p:spPr>
          <a:xfrm flipH="1">
            <a:off x="2677050" y="23300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641" name="Google Shape;641;p76"/>
          <p:cNvSpPr txBox="1"/>
          <p:nvPr/>
        </p:nvSpPr>
        <p:spPr>
          <a:xfrm>
            <a:off x="538413" y="3207175"/>
            <a:ext cx="4935900" cy="6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Array_partido = np.split(Arrays_concatenados, 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Array_partido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2" name="Google Shape;6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300" y="2433450"/>
            <a:ext cx="40386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00" y="4335000"/>
            <a:ext cx="5267321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6"/>
          <p:cNvSpPr txBox="1"/>
          <p:nvPr/>
        </p:nvSpPr>
        <p:spPr>
          <a:xfrm>
            <a:off x="5408325" y="3091950"/>
            <a:ext cx="3625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Especificamos los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puntos de corte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un arreglo. En este caso queremos un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único corte entre el segundo y tercer elemento</a:t>
            </a:r>
            <a:endParaRPr i="1"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5" name="Google Shape;645;p76"/>
          <p:cNvSpPr txBox="1"/>
          <p:nvPr/>
        </p:nvSpPr>
        <p:spPr>
          <a:xfrm>
            <a:off x="2515213" y="38424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👇</a:t>
            </a:r>
            <a:endParaRPr sz="2000"/>
          </a:p>
        </p:txBody>
      </p:sp>
      <p:pic>
        <p:nvPicPr>
          <p:cNvPr id="646" name="Google Shape;64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400" y="-435875"/>
            <a:ext cx="3067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2900" y="-2140351"/>
            <a:ext cx="4085600" cy="1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6"/>
          <p:cNvSpPr txBox="1"/>
          <p:nvPr/>
        </p:nvSpPr>
        <p:spPr>
          <a:xfrm>
            <a:off x="461600" y="743513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Splitting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7"/>
          <p:cNvSpPr txBox="1"/>
          <p:nvPr/>
        </p:nvSpPr>
        <p:spPr>
          <a:xfrm>
            <a:off x="461600" y="1410025"/>
            <a:ext cx="82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4" name="Google Shape;654;p77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55" name="Google Shape;655;p77"/>
          <p:cNvSpPr txBox="1"/>
          <p:nvPr/>
        </p:nvSpPr>
        <p:spPr>
          <a:xfrm>
            <a:off x="4144600" y="3058988"/>
            <a:ext cx="445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Parte_1, Parte_2, Parte_3 = Array_partido_2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6" name="Google Shape;656;p77"/>
          <p:cNvSpPr txBox="1"/>
          <p:nvPr/>
        </p:nvSpPr>
        <p:spPr>
          <a:xfrm>
            <a:off x="3487050" y="1410025"/>
            <a:ext cx="5267400" cy="6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Array_partido_2 = np.split(Arrays_concatenados, 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Array_partido_2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7" name="Google Shape;657;p77"/>
          <p:cNvSpPr txBox="1"/>
          <p:nvPr/>
        </p:nvSpPr>
        <p:spPr>
          <a:xfrm>
            <a:off x="385400" y="2921338"/>
            <a:ext cx="3411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desarmar el arreglo y guardarlo en variables distintas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77"/>
          <p:cNvSpPr txBox="1"/>
          <p:nvPr/>
        </p:nvSpPr>
        <p:spPr>
          <a:xfrm>
            <a:off x="5903100" y="1866650"/>
            <a:ext cx="43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👇</a:t>
            </a:r>
            <a:endParaRPr sz="2000"/>
          </a:p>
        </p:txBody>
      </p:sp>
      <p:pic>
        <p:nvPicPr>
          <p:cNvPr id="659" name="Google Shape;6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250" y="2288089"/>
            <a:ext cx="5944201" cy="28568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7"/>
          <p:cNvSpPr txBox="1"/>
          <p:nvPr/>
        </p:nvSpPr>
        <p:spPr>
          <a:xfrm flipH="1">
            <a:off x="3489850" y="2997338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661" name="Google Shape;661;p77"/>
          <p:cNvSpPr txBox="1"/>
          <p:nvPr/>
        </p:nvSpPr>
        <p:spPr>
          <a:xfrm>
            <a:off x="385400" y="1487288"/>
            <a:ext cx="341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Dos puntos de corte</a:t>
            </a:r>
            <a:endParaRPr i="1"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2" name="Google Shape;66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0" y="4615400"/>
            <a:ext cx="13906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100" y="4594488"/>
            <a:ext cx="27051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7725" y="4597404"/>
            <a:ext cx="1390650" cy="279933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7"/>
          <p:cNvSpPr txBox="1"/>
          <p:nvPr/>
        </p:nvSpPr>
        <p:spPr>
          <a:xfrm>
            <a:off x="970175" y="4115575"/>
            <a:ext cx="9438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Parte_1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6" name="Google Shape;666;p77"/>
          <p:cNvSpPr txBox="1"/>
          <p:nvPr/>
        </p:nvSpPr>
        <p:spPr>
          <a:xfrm>
            <a:off x="3492400" y="4115575"/>
            <a:ext cx="9438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Parte_2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7" name="Google Shape;667;p77"/>
          <p:cNvSpPr txBox="1"/>
          <p:nvPr/>
        </p:nvSpPr>
        <p:spPr>
          <a:xfrm>
            <a:off x="5951125" y="4115575"/>
            <a:ext cx="9438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Parte_3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8" name="Google Shape;668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200" y="177800"/>
            <a:ext cx="568801" cy="5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7"/>
          <p:cNvSpPr txBox="1"/>
          <p:nvPr/>
        </p:nvSpPr>
        <p:spPr>
          <a:xfrm>
            <a:off x="461600" y="74351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Splitting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700" y="3332901"/>
            <a:ext cx="3514700" cy="13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8"/>
          <p:cNvSpPr txBox="1"/>
          <p:nvPr/>
        </p:nvSpPr>
        <p:spPr>
          <a:xfrm>
            <a:off x="203200" y="1410025"/>
            <a:ext cx="8468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hsplit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cortes verticales: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vsplit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realiza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cortes horizontales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6" name="Google Shape;676;p78"/>
          <p:cNvSpPr txBox="1"/>
          <p:nvPr/>
        </p:nvSpPr>
        <p:spPr>
          <a:xfrm flipH="1">
            <a:off x="3721250" y="43012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77" name="Google Shape;677;p78"/>
          <p:cNvSpPr txBox="1"/>
          <p:nvPr/>
        </p:nvSpPr>
        <p:spPr>
          <a:xfrm flipH="1">
            <a:off x="5054100" y="35615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678" name="Google Shape;678;p78"/>
          <p:cNvSpPr txBox="1"/>
          <p:nvPr/>
        </p:nvSpPr>
        <p:spPr>
          <a:xfrm>
            <a:off x="537800" y="1954675"/>
            <a:ext cx="4465500" cy="6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Ajedrez_partido_1 = np.hsplit(Ajedrez_64, 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Ajedrez_partido_1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9" name="Google Shape;679;p78"/>
          <p:cNvSpPr txBox="1"/>
          <p:nvPr/>
        </p:nvSpPr>
        <p:spPr>
          <a:xfrm flipH="1">
            <a:off x="5054100" y="20316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680" name="Google Shape;68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499" y="801175"/>
            <a:ext cx="1946300" cy="22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8"/>
          <p:cNvSpPr txBox="1"/>
          <p:nvPr/>
        </p:nvSpPr>
        <p:spPr>
          <a:xfrm>
            <a:off x="499400" y="3484575"/>
            <a:ext cx="4542300" cy="6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Ajedrez_partido_2 = np.vsplit(Ajedrez_64, 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Ajedrez_partido_2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82" name="Google Shape;68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00" y="177800"/>
            <a:ext cx="568801" cy="5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8"/>
          <p:cNvSpPr txBox="1"/>
          <p:nvPr/>
        </p:nvSpPr>
        <p:spPr>
          <a:xfrm>
            <a:off x="461600" y="74351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Splitting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gregaciones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structuras de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"/>
          <p:cNvSpPr txBox="1"/>
          <p:nvPr/>
        </p:nvSpPr>
        <p:spPr>
          <a:xfrm>
            <a:off x="1228050" y="1743000"/>
            <a:ext cx="7449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Cálculos sobre Numpy arrays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4" name="Google Shape;694;p80"/>
          <p:cNvSpPr txBox="1"/>
          <p:nvPr/>
        </p:nvSpPr>
        <p:spPr>
          <a:xfrm>
            <a:off x="466950" y="2702175"/>
            <a:ext cx="82101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Como futuros Data Scientists, cotidianamente nos encontraremos con la tarea de efectuar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cálculos a partir de arrays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b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Numpy está para darnos una mano en esto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5" name="Google Shape;6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538" y="4802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1"/>
          <p:cNvSpPr txBox="1"/>
          <p:nvPr/>
        </p:nvSpPr>
        <p:spPr>
          <a:xfrm>
            <a:off x="362825" y="1765625"/>
            <a:ext cx="3196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solución tradicional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problema de calcular la media es la siguiente: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1" name="Google Shape;701;p81"/>
          <p:cNvSpPr txBox="1"/>
          <p:nvPr/>
        </p:nvSpPr>
        <p:spPr>
          <a:xfrm>
            <a:off x="3890300" y="1765625"/>
            <a:ext cx="5012700" cy="201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Array_aleatorio = np.random.randint(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size=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(Array_aleatorio)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suma = 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200">
              <a:solidFill>
                <a:srgbClr val="D3636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Array_aleatorio:</a:t>
            </a:r>
            <a:b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suma += i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promedio = suma / np.size(Array_aleatorio)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2" name="Google Shape;702;p81"/>
          <p:cNvSpPr txBox="1"/>
          <p:nvPr/>
        </p:nvSpPr>
        <p:spPr>
          <a:xfrm>
            <a:off x="316175" y="2391575"/>
            <a:ext cx="32901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bien esta resolución es elegante y cumple con su tarea, Numpy nos provee de opciones más cómodas y eficientes 🚀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81"/>
          <p:cNvSpPr txBox="1"/>
          <p:nvPr/>
        </p:nvSpPr>
        <p:spPr>
          <a:xfrm>
            <a:off x="362825" y="562650"/>
            <a:ext cx="494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Calculando el promedio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"/>
          <p:cNvSpPr txBox="1"/>
          <p:nvPr/>
        </p:nvSpPr>
        <p:spPr>
          <a:xfrm>
            <a:off x="466950" y="903475"/>
            <a:ext cx="59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9" name="Google Shape;709;p82"/>
          <p:cNvSpPr txBox="1"/>
          <p:nvPr/>
        </p:nvSpPr>
        <p:spPr>
          <a:xfrm>
            <a:off x="657450" y="1699788"/>
            <a:ext cx="82101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Suma: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Promedio: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 máximo: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Mediana: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Desvío estándar: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34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DM Sans"/>
              <a:buChar char="✓"/>
            </a:pPr>
            <a:r>
              <a:t/>
            </a:r>
            <a:endParaRPr sz="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Varianza: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0" name="Google Shape;710;p82"/>
          <p:cNvSpPr txBox="1"/>
          <p:nvPr/>
        </p:nvSpPr>
        <p:spPr>
          <a:xfrm flipH="1">
            <a:off x="3721250" y="43012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11" name="Google Shape;711;p82"/>
          <p:cNvSpPr txBox="1"/>
          <p:nvPr/>
        </p:nvSpPr>
        <p:spPr>
          <a:xfrm>
            <a:off x="3387800" y="1699793"/>
            <a:ext cx="27387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Array_aleatorio.sum()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2" name="Google Shape;712;p82"/>
          <p:cNvSpPr txBox="1"/>
          <p:nvPr/>
        </p:nvSpPr>
        <p:spPr>
          <a:xfrm>
            <a:off x="3387800" y="3455391"/>
            <a:ext cx="27387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np.median(Array_aleatorio)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3" name="Google Shape;713;p82"/>
          <p:cNvSpPr txBox="1"/>
          <p:nvPr/>
        </p:nvSpPr>
        <p:spPr>
          <a:xfrm>
            <a:off x="3387800" y="2864923"/>
            <a:ext cx="27387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Array_aleatorio.max()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4" name="Google Shape;714;p82"/>
          <p:cNvSpPr txBox="1"/>
          <p:nvPr/>
        </p:nvSpPr>
        <p:spPr>
          <a:xfrm>
            <a:off x="3393150" y="2274427"/>
            <a:ext cx="27387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Array_aleatorio.mean()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5" name="Google Shape;715;p82"/>
          <p:cNvSpPr txBox="1"/>
          <p:nvPr/>
        </p:nvSpPr>
        <p:spPr>
          <a:xfrm>
            <a:off x="3387800" y="4052788"/>
            <a:ext cx="27387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np.std(Array_aleatorio)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6" name="Google Shape;716;p82"/>
          <p:cNvSpPr txBox="1"/>
          <p:nvPr/>
        </p:nvSpPr>
        <p:spPr>
          <a:xfrm>
            <a:off x="3387800" y="4584400"/>
            <a:ext cx="27387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np.var(Array_aleatorio)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7" name="Google Shape;717;p82"/>
          <p:cNvSpPr txBox="1"/>
          <p:nvPr/>
        </p:nvSpPr>
        <p:spPr>
          <a:xfrm>
            <a:off x="6482550" y="2269725"/>
            <a:ext cx="24150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Estas funciones están optimizadas para grandes volúmenes de datos y además nos ahorran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mucho código…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😉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 txBox="1"/>
          <p:nvPr/>
        </p:nvSpPr>
        <p:spPr>
          <a:xfrm>
            <a:off x="445375" y="573650"/>
            <a:ext cx="6513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3" name="Google Shape;72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825" y="1312173"/>
            <a:ext cx="5778350" cy="32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 txBox="1"/>
          <p:nvPr/>
        </p:nvSpPr>
        <p:spPr>
          <a:xfrm>
            <a:off x="646525" y="722475"/>
            <a:ext cx="6889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estadísticas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9" name="Google Shape;72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35" y="1373172"/>
            <a:ext cx="5802925" cy="30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25" y="780588"/>
            <a:ext cx="6729476" cy="387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6"/>
          <p:cNvSpPr txBox="1"/>
          <p:nvPr/>
        </p:nvSpPr>
        <p:spPr>
          <a:xfrm>
            <a:off x="1404863" y="19413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peraciones </a:t>
            </a: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vectorizadas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7"/>
          <p:cNvSpPr txBox="1"/>
          <p:nvPr/>
        </p:nvSpPr>
        <p:spPr>
          <a:xfrm>
            <a:off x="413850" y="801700"/>
            <a:ext cx="831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vectorizadas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5" name="Google Shape;745;p87"/>
          <p:cNvSpPr txBox="1"/>
          <p:nvPr/>
        </p:nvSpPr>
        <p:spPr>
          <a:xfrm>
            <a:off x="466950" y="1578350"/>
            <a:ext cx="3656400" cy="29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son tan importantes?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Incluso las operaciones más sencillas pueden resultar muy lentas si las llevamos a cabo elemento a elemento.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computadoras son especialmente buenas para realizar cálculos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paralelo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🖥️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6" name="Google Shape;746;p87"/>
          <p:cNvSpPr txBox="1"/>
          <p:nvPr/>
        </p:nvSpPr>
        <p:spPr>
          <a:xfrm>
            <a:off x="4367650" y="2281700"/>
            <a:ext cx="32328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vectorizadas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universales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(ufuncs)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 permiten operar entre arreglos de la manera más rápida posible.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8"/>
          <p:cNvSpPr txBox="1"/>
          <p:nvPr/>
        </p:nvSpPr>
        <p:spPr>
          <a:xfrm>
            <a:off x="461600" y="1255700"/>
            <a:ext cx="8210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Recordemos los arreglos de prueba: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Sumas vectorizadas: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2" name="Google Shape;752;p88"/>
          <p:cNvSpPr txBox="1"/>
          <p:nvPr/>
        </p:nvSpPr>
        <p:spPr>
          <a:xfrm>
            <a:off x="461600" y="543250"/>
            <a:ext cx="690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Operemos arreglos, pero de manera eficiente 😉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88"/>
          <p:cNvSpPr txBox="1"/>
          <p:nvPr/>
        </p:nvSpPr>
        <p:spPr>
          <a:xfrm>
            <a:off x="1190700" y="3225300"/>
            <a:ext cx="1311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Array_1 + 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D3636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4" name="Google Shape;754;p88"/>
          <p:cNvSpPr txBox="1"/>
          <p:nvPr/>
        </p:nvSpPr>
        <p:spPr>
          <a:xfrm>
            <a:off x="1190700" y="3737475"/>
            <a:ext cx="24897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Array_1 + Array_2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5" name="Google Shape;755;p88"/>
          <p:cNvSpPr txBox="1"/>
          <p:nvPr/>
        </p:nvSpPr>
        <p:spPr>
          <a:xfrm>
            <a:off x="1190700" y="4198850"/>
            <a:ext cx="24897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np.add(Array_1, Array_2)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56" name="Google Shape;7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525" y="3244612"/>
            <a:ext cx="3162080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300" y="4030660"/>
            <a:ext cx="3162075" cy="28654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8"/>
          <p:cNvSpPr txBox="1"/>
          <p:nvPr/>
        </p:nvSpPr>
        <p:spPr>
          <a:xfrm flipH="1">
            <a:off x="5588000" y="20949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759" name="Google Shape;75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200" y="2203137"/>
            <a:ext cx="239034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8"/>
          <p:cNvSpPr txBox="1"/>
          <p:nvPr/>
        </p:nvSpPr>
        <p:spPr>
          <a:xfrm>
            <a:off x="631900" y="2183825"/>
            <a:ext cx="841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Array_1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1" name="Google Shape;761;p88"/>
          <p:cNvSpPr txBox="1"/>
          <p:nvPr/>
        </p:nvSpPr>
        <p:spPr>
          <a:xfrm>
            <a:off x="4746800" y="2183825"/>
            <a:ext cx="841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Array_2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62" name="Google Shape;762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5200" y="2211483"/>
            <a:ext cx="2489700" cy="240317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8"/>
          <p:cNvSpPr txBox="1"/>
          <p:nvPr/>
        </p:nvSpPr>
        <p:spPr>
          <a:xfrm flipH="1">
            <a:off x="1473100" y="212217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764" name="Google Shape;764;p88"/>
          <p:cNvSpPr txBox="1"/>
          <p:nvPr/>
        </p:nvSpPr>
        <p:spPr>
          <a:xfrm flipH="1">
            <a:off x="2502000" y="31636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765" name="Google Shape;765;p88"/>
          <p:cNvSpPr txBox="1"/>
          <p:nvPr/>
        </p:nvSpPr>
        <p:spPr>
          <a:xfrm>
            <a:off x="3868338" y="4317200"/>
            <a:ext cx="4032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¡Ambas formas son equivalentes!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6" name="Google Shape;766;p88"/>
          <p:cNvSpPr txBox="1"/>
          <p:nvPr/>
        </p:nvSpPr>
        <p:spPr>
          <a:xfrm flipH="1">
            <a:off x="3734500" y="3905563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9"/>
          <p:cNvSpPr txBox="1"/>
          <p:nvPr/>
        </p:nvSpPr>
        <p:spPr>
          <a:xfrm>
            <a:off x="615000" y="1833900"/>
            <a:ext cx="37338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producto vectorial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sobre arreglos unidimensionales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calcula sumando los resultados de multiplicar los elementos que tienen la misma posición.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Numpy, la versión vectorizada se implementa en el método np.matmul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2" name="Google Shape;772;p89"/>
          <p:cNvSpPr txBox="1"/>
          <p:nvPr/>
        </p:nvSpPr>
        <p:spPr>
          <a:xfrm>
            <a:off x="615000" y="844800"/>
            <a:ext cx="831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Producto Vectorial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3" name="Google Shape;773;p89"/>
          <p:cNvSpPr txBox="1"/>
          <p:nvPr/>
        </p:nvSpPr>
        <p:spPr>
          <a:xfrm>
            <a:off x="4540213" y="2458950"/>
            <a:ext cx="29877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np.matmul(Array_1, Array_2)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4" name="Google Shape;77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838" y="2462619"/>
            <a:ext cx="568800" cy="36195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9"/>
          <p:cNvSpPr txBox="1"/>
          <p:nvPr/>
        </p:nvSpPr>
        <p:spPr>
          <a:xfrm flipH="1">
            <a:off x="7789513" y="23973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Estructuras de control: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FOR, WHILE, IF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90"/>
          <p:cNvGrpSpPr/>
          <p:nvPr/>
        </p:nvGrpSpPr>
        <p:grpSpPr>
          <a:xfrm>
            <a:off x="4202558" y="632173"/>
            <a:ext cx="738900" cy="738900"/>
            <a:chOff x="3137108" y="2467173"/>
            <a:chExt cx="738900" cy="738900"/>
          </a:xfrm>
        </p:grpSpPr>
        <p:sp>
          <p:nvSpPr>
            <p:cNvPr id="781" name="Google Shape;781;p90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2" name="Google Shape;782;p90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3" name="Google Shape;783;p90"/>
          <p:cNvSpPr txBox="1"/>
          <p:nvPr/>
        </p:nvSpPr>
        <p:spPr>
          <a:xfrm>
            <a:off x="1073375" y="1645475"/>
            <a:ext cx="747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ELECCIÓN DE POTENCIALES DATASETS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4" name="Google Shape;784;p90"/>
          <p:cNvSpPr txBox="1"/>
          <p:nvPr/>
        </p:nvSpPr>
        <p:spPr>
          <a:xfrm>
            <a:off x="1226225" y="3051213"/>
            <a:ext cx="7169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Deberán entregar en duplas de dos estudiantes el primer avance de su proyecto final. Identificaran 3 datasets potenciales con las siguientes características: i) al menos 2000 filas, ii) al menos 15 columnas. Posterior a esto crearán un notebook donde cargaran los datos utilizando la librería pandas y finalmente describirán las variables que sean más interesantes teniendo en cuenta el contexto comercial y analitico del problema que se quiera resolver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91"/>
          <p:cNvGrpSpPr/>
          <p:nvPr/>
        </p:nvGrpSpPr>
        <p:grpSpPr>
          <a:xfrm>
            <a:off x="457345" y="468197"/>
            <a:ext cx="431074" cy="431074"/>
            <a:chOff x="3137108" y="2467173"/>
            <a:chExt cx="738900" cy="738900"/>
          </a:xfrm>
        </p:grpSpPr>
        <p:sp>
          <p:nvSpPr>
            <p:cNvPr id="790" name="Google Shape;790;p91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1" name="Google Shape;791;p91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2" name="Google Shape;792;p91"/>
          <p:cNvSpPr txBox="1"/>
          <p:nvPr/>
        </p:nvSpPr>
        <p:spPr>
          <a:xfrm>
            <a:off x="457350" y="1908175"/>
            <a:ext cx="4070100" cy="3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Identificar 3 datasets que cumplan con las siguientes condiciones: a) al menos 2000 filas y b) al menos 15 columnas. Pueden buscar en las siguientes fuentes: GitLab, Github, Kaggle, Google Dataset Search (Si desean trabajar con un archivo propio se puede también)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Algunas API recomendadas para obtener información: Marvel,PokeApi,CovidTracking,Nomics (Criptomonedas),Wheater API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t/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3" name="Google Shape;793;p91"/>
          <p:cNvSpPr txBox="1"/>
          <p:nvPr/>
        </p:nvSpPr>
        <p:spPr>
          <a:xfrm>
            <a:off x="501450" y="1081750"/>
            <a:ext cx="803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Datasets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la librería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4" name="Google Shape;79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6" name="Google Shape;796;p9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91"/>
          <p:cNvSpPr txBox="1"/>
          <p:nvPr/>
        </p:nvSpPr>
        <p:spPr>
          <a:xfrm>
            <a:off x="4811425" y="2183850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Cargar los archivos correspondientes por medio de la librería pandas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Describir las variables potencialmente interesantes en cada archivo teniendo en cuenta el contexto comercial y analitico involucrado</a:t>
            </a:r>
            <a:endParaRPr/>
          </a:p>
        </p:txBody>
      </p:sp>
      <p:sp>
        <p:nvSpPr>
          <p:cNvPr id="798" name="Google Shape;798;p91"/>
          <p:cNvSpPr txBox="1"/>
          <p:nvPr/>
        </p:nvSpPr>
        <p:spPr>
          <a:xfrm>
            <a:off x="4899250" y="3615450"/>
            <a:ext cx="3000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El código debe estar hecho en un notebook y debe estar probado.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92"/>
          <p:cNvGrpSpPr/>
          <p:nvPr/>
        </p:nvGrpSpPr>
        <p:grpSpPr>
          <a:xfrm>
            <a:off x="457345" y="468197"/>
            <a:ext cx="431074" cy="431074"/>
            <a:chOff x="3137108" y="2467173"/>
            <a:chExt cx="738900" cy="738900"/>
          </a:xfrm>
        </p:grpSpPr>
        <p:sp>
          <p:nvSpPr>
            <p:cNvPr id="804" name="Google Shape;804;p9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5" name="Google Shape;805;p9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92"/>
          <p:cNvSpPr txBox="1"/>
          <p:nvPr/>
        </p:nvSpPr>
        <p:spPr>
          <a:xfrm>
            <a:off x="501450" y="1081750"/>
            <a:ext cx="803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Datasets con la librería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7" name="Google Shape;80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2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p9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92"/>
          <p:cNvSpPr txBox="1"/>
          <p:nvPr/>
        </p:nvSpPr>
        <p:spPr>
          <a:xfrm>
            <a:off x="576575" y="2183850"/>
            <a:ext cx="38346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Entregar un archivo con formato .ipynb. Debe tener el nombre “Datasets+Apellido(s).ipynb”.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Preparar el código y probar los resultados con distintas entradas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3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N°1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93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93"/>
          <p:cNvSpPr txBox="1"/>
          <p:nvPr/>
        </p:nvSpPr>
        <p:spPr>
          <a:xfrm>
            <a:off x="465275" y="1623675"/>
            <a:ext cx="3834600" cy="4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Numpy: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librería de Python que nos permite trabajar con matrices y vectores de forma sencilla y potente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Array: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 fundamental en Numpy que solo permite un solo tipo de dato haciéndolo eficiente para operaciones de alta complejidad, pueden ser de 1D (vectores), 2D (matrices) o 3D (tensores)</a:t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Atributos de arrays: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las propiedades de los arrays creados, podemos extraer propiedades como: dimensión (.ndim), forma (.shape), tamaño (.size) entre otros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8" name="Google Shape;818;p93"/>
          <p:cNvSpPr txBox="1"/>
          <p:nvPr/>
        </p:nvSpPr>
        <p:spPr>
          <a:xfrm>
            <a:off x="4507125" y="822275"/>
            <a:ext cx="3834600" cy="3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Indexación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forma de extraer elementos de un objeto en Python. Importante recordar que el primer índice es el 0 de izquierda a derecha y de derecha a izquierda es -1.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Reshape: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modificar la forma de un array siempre y cuando las dimensiones de entrada y salida sean compatibles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Concatenación: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apilamiento de arrays siempre y cuando las dimensiones sean compatibles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Splitting: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desarmado de un array (operación inversa de la concatenación)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Agregaciones: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todas aquellas funciones preestablecidas que nos permiten calcular medidas de tendencia central (e.g media, mediana) o dispersión (e.g. varianza ,desviación estándar) de manera eficiente</a:t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4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5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9" name="Google Shape;829;p95"/>
          <p:cNvSpPr txBox="1"/>
          <p:nvPr/>
        </p:nvSpPr>
        <p:spPr>
          <a:xfrm>
            <a:off x="2109143" y="2101263"/>
            <a:ext cx="49257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Introducción a NumPy y ndarrays, acceso e indexado.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básicas con ndarrays.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Agregaciones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vectorizada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96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7"/>
          <p:cNvSpPr txBox="1"/>
          <p:nvPr/>
        </p:nvSpPr>
        <p:spPr>
          <a:xfrm>
            <a:off x="1843450" y="2543675"/>
            <a:ext cx="5278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¡Opina y valora esta clase!</a:t>
            </a:r>
            <a:endParaRPr b="1" sz="3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Dizzy on Apple iOS 12.2" id="840" name="Google Shape;84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6" name="Google Shape;84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237275" y="647100"/>
            <a:ext cx="78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 y para qué sirven?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592850" y="1916500"/>
            <a:ext cx="37602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estructuras de control sirven para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dar claridad y orden al código.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que hacer operaciones repetitivas, estas estructuras nos ayudan a organizarlas.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4624450" y="1857500"/>
            <a:ext cx="4059300" cy="25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Las estructuras de control más comunes son: 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👉 For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👉 While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👉 If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👉 Switch (Otros lenguajes e.g C)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461600" y="550325"/>
            <a:ext cx="7187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Recall: estructuras de datos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466950" y="1783325"/>
            <a:ext cx="82101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Anteriormente vimos las estructuras list, tuple, dict y set.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164" name="Google Shape;164;p29"/>
          <p:cNvGraphicFramePr/>
          <p:nvPr/>
        </p:nvGraphicFramePr>
        <p:xfrm>
          <a:off x="1121588" y="22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{C07639C4-9CBC-46D7-A949-9F037DEA9BCC}</a:tableStyleId>
              </a:tblPr>
              <a:tblGrid>
                <a:gridCol w="1233050"/>
                <a:gridCol w="1233050"/>
                <a:gridCol w="4155400"/>
              </a:tblGrid>
              <a:tr h="368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Tipo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Ejemplo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3AE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Definición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83AE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3AE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3AE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AEFB"/>
                    </a:solidFill>
                  </a:tcPr>
                </a:tc>
              </a:tr>
              <a:tr h="351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[1, 2, 3]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Lista ordenada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tuple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(1, 2, 3)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Lista ordenada inmutable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dict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{'a':1, 'b':2, 'c':3}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Diccionario: conjunto de pares clave:valor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set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{1, 2, 3}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Conjunto, a la manera de un conjunto matemático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850" y="125704"/>
            <a:ext cx="694750" cy="6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